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85" r:id="rId3"/>
    <p:sldId id="298" r:id="rId4"/>
    <p:sldId id="281" r:id="rId5"/>
    <p:sldId id="303" r:id="rId6"/>
    <p:sldId id="308" r:id="rId7"/>
    <p:sldId id="321" r:id="rId8"/>
    <p:sldId id="340" r:id="rId9"/>
    <p:sldId id="336" r:id="rId10"/>
    <p:sldId id="327" r:id="rId11"/>
    <p:sldId id="328" r:id="rId12"/>
    <p:sldId id="277" r:id="rId13"/>
    <p:sldId id="278" r:id="rId14"/>
    <p:sldId id="350" r:id="rId15"/>
    <p:sldId id="351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2BE"/>
    <a:srgbClr val="DC22B9"/>
    <a:srgbClr val="ED1C24"/>
    <a:srgbClr val="EF4129"/>
    <a:srgbClr val="4F05BB"/>
    <a:srgbClr val="0BE315"/>
    <a:srgbClr val="0099D2"/>
    <a:srgbClr val="E8303B"/>
    <a:srgbClr val="80A622"/>
    <a:srgbClr val="5DA9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590" autoAdjust="0"/>
  </p:normalViewPr>
  <p:slideViewPr>
    <p:cSldViewPr snapToGrid="0" snapToObjects="1">
      <p:cViewPr>
        <p:scale>
          <a:sx n="70" d="100"/>
          <a:sy n="70" d="100"/>
        </p:scale>
        <p:origin x="1166" y="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2538" y="9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805A-8538-4544-B971-0560849A4360}" type="datetimeFigureOut">
              <a:rPr lang="fr-FR" smtClean="0"/>
              <a:t>01/07/2019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F38C0-CD13-4F22-B639-57DDC6733D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4009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F38C0-CD13-4F22-B639-57DDC6733D5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898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0" u="non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F38C0-CD13-4F22-B639-57DDC6733D5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9022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F38C0-CD13-4F22-B639-57DDC6733D5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619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F38C0-CD13-4F22-B639-57DDC6733D5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176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F38C0-CD13-4F22-B639-57DDC6733D5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908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F38C0-CD13-4F22-B639-57DDC6733D5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498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F38C0-CD13-4F22-B639-57DDC6733D5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466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F38C0-CD13-4F22-B639-57DDC6733D5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230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F38C0-CD13-4F22-B639-57DDC6733D5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292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F38C0-CD13-4F22-B639-57DDC6733D5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01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F38C0-CD13-4F22-B639-57DDC6733D5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684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F38C0-CD13-4F22-B639-57DDC6733D5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667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0" u="non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F38C0-CD13-4F22-B639-57DDC6733D5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832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3306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459" y="1600202"/>
            <a:ext cx="10691084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>
              <a:defRPr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AU" dirty="0" smtClean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enter presenter name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416" y="108843"/>
            <a:ext cx="3967168" cy="19127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80" y="274639"/>
            <a:ext cx="1069104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80" y="1600202"/>
            <a:ext cx="10691040" cy="4525963"/>
          </a:xfrm>
        </p:spPr>
        <p:txBody>
          <a:bodyPr/>
          <a:lstStyle>
            <a:lvl1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4406902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3864" y="274639"/>
            <a:ext cx="1106427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863" y="1600202"/>
            <a:ext cx="5115611" cy="4525963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3336" y="1600202"/>
            <a:ext cx="5384800" cy="4525963"/>
          </a:xfrm>
        </p:spPr>
        <p:txBody>
          <a:bodyPr/>
          <a:lstStyle>
            <a:lvl1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655" y="1535114"/>
            <a:ext cx="511772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7655" y="2174875"/>
            <a:ext cx="51177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5251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5251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7297" y="273050"/>
            <a:ext cx="3729368" cy="1162051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2671" y="273053"/>
            <a:ext cx="6815667" cy="5853113"/>
          </a:xfrm>
        </p:spPr>
        <p:txBody>
          <a:bodyPr/>
          <a:lstStyle>
            <a:lvl1pPr>
              <a:defRPr sz="32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7297" y="1435103"/>
            <a:ext cx="3729368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8400" y="4800601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Franklin Gothic Book" panose="020B05030201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5367339"/>
            <a:ext cx="7315200" cy="8048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E8303B"/>
          </a:solidFill>
          <a:latin typeface="Franklin Gothic Book" panose="020B0503020102020204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7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25627"/>
            <a:ext cx="10363200" cy="1470025"/>
          </a:xfrm>
        </p:spPr>
        <p:txBody>
          <a:bodyPr>
            <a:noAutofit/>
          </a:bodyPr>
          <a:lstStyle/>
          <a:p>
            <a:r>
              <a:rPr lang="en-US" sz="3200" b="0" dirty="0"/>
              <a:t>A competing risks model for the use of condom in the open-label extension of the ANRS</a:t>
            </a:r>
            <a:br>
              <a:rPr lang="en-US" sz="3200" b="0" dirty="0"/>
            </a:br>
            <a:r>
              <a:rPr lang="fr-FR" sz="3200" b="0" dirty="0" err="1"/>
              <a:t>Ipergay</a:t>
            </a:r>
            <a:r>
              <a:rPr lang="fr-FR" sz="3200" b="0" dirty="0"/>
              <a:t> </a:t>
            </a:r>
            <a:r>
              <a:rPr lang="fr-FR" sz="3200" b="0" dirty="0" err="1"/>
              <a:t>study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7891" y="3671332"/>
            <a:ext cx="9301018" cy="889864"/>
          </a:xfrm>
        </p:spPr>
        <p:txBody>
          <a:bodyPr>
            <a:normAutofit fontScale="92500"/>
          </a:bodyPr>
          <a:lstStyle/>
          <a:p>
            <a:r>
              <a:rPr lang="en-US" sz="2200" b="1" u="sng" dirty="0" smtClean="0"/>
              <a:t>Luis </a:t>
            </a:r>
            <a:r>
              <a:rPr lang="en-US" sz="2200" b="1" u="sng" dirty="0" err="1" smtClean="0"/>
              <a:t>Sagaon</a:t>
            </a:r>
            <a:r>
              <a:rPr lang="en-US" sz="2200" b="1" u="sng" dirty="0" smtClean="0"/>
              <a:t> </a:t>
            </a:r>
            <a:r>
              <a:rPr lang="en-US" sz="2200" b="1" u="sng" dirty="0" err="1" smtClean="0"/>
              <a:t>Teyssier</a:t>
            </a:r>
            <a:r>
              <a:rPr lang="en-US" sz="2200" b="1" u="sng" dirty="0" smtClean="0"/>
              <a:t>,</a:t>
            </a:r>
            <a:r>
              <a:rPr lang="en-US" sz="2200" dirty="0" smtClean="0"/>
              <a:t> M. Mimi, D. Rojas Castro, N. Hall, C. Capitant, L. Meyer, C. </a:t>
            </a:r>
            <a:r>
              <a:rPr lang="en-US" sz="2200" dirty="0" err="1" smtClean="0"/>
              <a:t>Chidiac</a:t>
            </a:r>
            <a:r>
              <a:rPr lang="en-US" sz="2200" dirty="0" smtClean="0"/>
              <a:t>, C. Tremblay, G. </a:t>
            </a:r>
            <a:r>
              <a:rPr lang="en-US" sz="2200" dirty="0" err="1" smtClean="0"/>
              <a:t>Pialoux</a:t>
            </a:r>
            <a:r>
              <a:rPr lang="en-US" sz="2200" dirty="0" smtClean="0"/>
              <a:t>, C. </a:t>
            </a:r>
            <a:r>
              <a:rPr lang="en-US" sz="2200" dirty="0" err="1" smtClean="0"/>
              <a:t>Pintado</a:t>
            </a:r>
            <a:r>
              <a:rPr lang="en-US" sz="2200" dirty="0" smtClean="0"/>
              <a:t>,  M. Préau, J-M. Molina, B. Spire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265" y="4663751"/>
            <a:ext cx="266777" cy="2667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72080" y="4629262"/>
            <a:ext cx="1756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@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TwitterHandle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981200" y="5167746"/>
            <a:ext cx="8534400" cy="543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Share your thoughts on this presentation with </a:t>
            </a:r>
            <a:r>
              <a:rPr lang="en-US" sz="2000" b="1" dirty="0" smtClean="0">
                <a:solidFill>
                  <a:srgbClr val="FF0000"/>
                </a:solidFill>
              </a:rPr>
              <a:t>#IAS2019</a:t>
            </a:r>
          </a:p>
        </p:txBody>
      </p:sp>
    </p:spTree>
    <p:extLst>
      <p:ext uri="{BB962C8B-B14F-4D97-AF65-F5344CB8AC3E}">
        <p14:creationId xmlns:p14="http://schemas.microsoft.com/office/powerpoint/2010/main" val="35652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838679" y="2464140"/>
            <a:ext cx="2558471" cy="546602"/>
          </a:xfrm>
          <a:prstGeom prst="roundRect">
            <a:avLst/>
          </a:prstGeom>
          <a:ln>
            <a:solidFill>
              <a:srgbClr val="1402BE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8.2%  to </a:t>
            </a:r>
          </a:p>
          <a:p>
            <a:pPr algn="ctr"/>
            <a:r>
              <a:rPr lang="fr-FR" b="1" dirty="0" err="1"/>
              <a:t>only</a:t>
            </a:r>
            <a:r>
              <a:rPr lang="fr-FR" b="1" dirty="0"/>
              <a:t> condom (n=12)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243412" y="3500057"/>
            <a:ext cx="2558470" cy="536138"/>
          </a:xfrm>
          <a:prstGeom prst="roundRect">
            <a:avLst/>
          </a:prstGeom>
          <a:ln>
            <a:solidFill>
              <a:srgbClr val="DC22B9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59.6%  to</a:t>
            </a:r>
          </a:p>
          <a:p>
            <a:pPr algn="ctr"/>
            <a:r>
              <a:rPr lang="fr-FR" b="1" dirty="0" err="1"/>
              <a:t>PrEP</a:t>
            </a:r>
            <a:r>
              <a:rPr lang="fr-FR" b="1" dirty="0"/>
              <a:t> &amp; Condom (n=87)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3523274" y="4543022"/>
            <a:ext cx="2558471" cy="539851"/>
          </a:xfrm>
          <a:prstGeom prst="roundRect">
            <a:avLst/>
          </a:prstGeom>
          <a:ln>
            <a:solidFill>
              <a:srgbClr val="0BE31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17.1% to</a:t>
            </a:r>
          </a:p>
          <a:p>
            <a:pPr algn="ctr"/>
            <a:r>
              <a:rPr lang="fr-FR" b="1" dirty="0" smtClean="0"/>
              <a:t>No </a:t>
            </a:r>
            <a:r>
              <a:rPr lang="fr-FR" b="1" dirty="0" err="1" smtClean="0"/>
              <a:t>PrEP</a:t>
            </a:r>
            <a:r>
              <a:rPr lang="fr-FR" b="1" dirty="0" smtClean="0"/>
              <a:t> &amp; No Condom</a:t>
            </a:r>
            <a:endParaRPr lang="fr-FR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9161915" y="5467546"/>
            <a:ext cx="2558471" cy="539851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15.1%</a:t>
            </a:r>
          </a:p>
          <a:p>
            <a:pPr algn="ctr"/>
            <a:r>
              <a:rPr lang="fr-FR" b="1" dirty="0" err="1" smtClean="0"/>
              <a:t>Continued</a:t>
            </a:r>
            <a:r>
              <a:rPr lang="fr-FR" b="1" dirty="0" smtClean="0"/>
              <a:t> </a:t>
            </a:r>
            <a:r>
              <a:rPr lang="fr-FR" b="1" dirty="0" err="1" smtClean="0"/>
              <a:t>only</a:t>
            </a:r>
            <a:r>
              <a:rPr lang="fr-FR" b="1" dirty="0" smtClean="0"/>
              <a:t> </a:t>
            </a:r>
            <a:r>
              <a:rPr lang="fr-FR" b="1" dirty="0" err="1" smtClean="0"/>
              <a:t>PrEP</a:t>
            </a:r>
            <a:endParaRPr lang="fr-FR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1449653" y="4398930"/>
            <a:ext cx="19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5</a:t>
            </a:r>
            <a:r>
              <a:rPr lang="fr-FR" b="1" dirty="0" smtClean="0"/>
              <a:t> </a:t>
            </a:r>
            <a:r>
              <a:rPr lang="fr-FR" b="1" dirty="0" err="1" smtClean="0"/>
              <a:t>months</a:t>
            </a:r>
            <a:r>
              <a:rPr lang="fr-FR" b="1" dirty="0" smtClean="0"/>
              <a:t> (sd±3.3)</a:t>
            </a:r>
            <a:endParaRPr lang="fr-FR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4054600" y="5302992"/>
            <a:ext cx="1198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18 </a:t>
            </a:r>
            <a:r>
              <a:rPr lang="fr-FR" b="1" dirty="0" err="1" smtClean="0"/>
              <a:t>months</a:t>
            </a:r>
            <a:endParaRPr lang="fr-FR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1497053" y="2323825"/>
            <a:ext cx="2082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5.5 </a:t>
            </a:r>
            <a:r>
              <a:rPr lang="fr-FR" b="1" dirty="0" err="1" smtClean="0"/>
              <a:t>months</a:t>
            </a:r>
            <a:r>
              <a:rPr lang="fr-FR" b="1" dirty="0" smtClean="0"/>
              <a:t> (sd±3.4)</a:t>
            </a:r>
            <a:endParaRPr lang="fr-FR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1868364" y="3350349"/>
            <a:ext cx="19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6 </a:t>
            </a:r>
            <a:r>
              <a:rPr lang="fr-FR" b="1" dirty="0" err="1" smtClean="0"/>
              <a:t>months</a:t>
            </a:r>
            <a:r>
              <a:rPr lang="fr-FR" b="1" dirty="0"/>
              <a:t> (</a:t>
            </a:r>
            <a:r>
              <a:rPr lang="fr-FR" b="1" dirty="0" smtClean="0"/>
              <a:t>sd±4.4</a:t>
            </a:r>
            <a:r>
              <a:rPr lang="fr-FR" b="1" dirty="0"/>
              <a:t>)</a:t>
            </a:r>
          </a:p>
          <a:p>
            <a:endParaRPr lang="fr-FR" b="1" dirty="0"/>
          </a:p>
        </p:txBody>
      </p:sp>
      <p:cxnSp>
        <p:nvCxnSpPr>
          <p:cNvPr id="40" name="Connecteur droit avec flèche 39"/>
          <p:cNvCxnSpPr>
            <a:endCxn id="6" idx="1"/>
          </p:cNvCxnSpPr>
          <p:nvPr/>
        </p:nvCxnSpPr>
        <p:spPr>
          <a:xfrm flipV="1">
            <a:off x="1280208" y="2737441"/>
            <a:ext cx="2558471" cy="6348"/>
          </a:xfrm>
          <a:prstGeom prst="straightConnector1">
            <a:avLst/>
          </a:prstGeom>
          <a:ln w="38100">
            <a:solidFill>
              <a:srgbClr val="1402BE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 rot="16200000">
            <a:off x="-576228" y="4046525"/>
            <a:ext cx="334353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/>
              <a:t>Only</a:t>
            </a:r>
            <a:r>
              <a:rPr lang="fr-FR" b="1" dirty="0" smtClean="0"/>
              <a:t> </a:t>
            </a:r>
            <a:r>
              <a:rPr lang="fr-FR" b="1" dirty="0" err="1" smtClean="0"/>
              <a:t>PrEP</a:t>
            </a:r>
            <a:r>
              <a:rPr lang="fr-FR" b="1" dirty="0" smtClean="0"/>
              <a:t> at M0_OLE (n=146)</a:t>
            </a:r>
            <a:endParaRPr lang="fr-FR" b="1" dirty="0"/>
          </a:p>
        </p:txBody>
      </p:sp>
      <p:cxnSp>
        <p:nvCxnSpPr>
          <p:cNvPr id="43" name="Connecteur droit avec flèche 42"/>
          <p:cNvCxnSpPr>
            <a:endCxn id="7" idx="1"/>
          </p:cNvCxnSpPr>
          <p:nvPr/>
        </p:nvCxnSpPr>
        <p:spPr>
          <a:xfrm>
            <a:off x="1280208" y="3768126"/>
            <a:ext cx="2963204" cy="0"/>
          </a:xfrm>
          <a:prstGeom prst="straightConnector1">
            <a:avLst/>
          </a:prstGeom>
          <a:ln w="38100">
            <a:solidFill>
              <a:srgbClr val="DC22B9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>
            <a:endCxn id="8" idx="1"/>
          </p:cNvCxnSpPr>
          <p:nvPr/>
        </p:nvCxnSpPr>
        <p:spPr>
          <a:xfrm>
            <a:off x="1280208" y="4809606"/>
            <a:ext cx="2243066" cy="3342"/>
          </a:xfrm>
          <a:prstGeom prst="straightConnector1">
            <a:avLst/>
          </a:prstGeom>
          <a:ln w="38100">
            <a:solidFill>
              <a:srgbClr val="0BE315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>
            <a:off x="1280208" y="5737472"/>
            <a:ext cx="7866769" cy="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176417" y="1277937"/>
            <a:ext cx="1823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Date of enrolment in OLE</a:t>
            </a:r>
          </a:p>
          <a:p>
            <a:pPr algn="ctr"/>
            <a:r>
              <a:rPr lang="en-US" b="1" dirty="0" smtClean="0"/>
              <a:t>M0</a:t>
            </a:r>
            <a:endParaRPr lang="en-US" b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8082111" y="1458744"/>
            <a:ext cx="182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E</a:t>
            </a:r>
            <a:r>
              <a:rPr lang="fr-FR" b="1" dirty="0" smtClean="0"/>
              <a:t>nd date of OLE</a:t>
            </a:r>
          </a:p>
          <a:p>
            <a:pPr algn="ctr"/>
            <a:r>
              <a:rPr lang="fr-FR" b="1" dirty="0" smtClean="0"/>
              <a:t>M18</a:t>
            </a:r>
            <a:endParaRPr lang="fr-FR" b="1" dirty="0"/>
          </a:p>
        </p:txBody>
      </p:sp>
      <p:sp>
        <p:nvSpPr>
          <p:cNvPr id="19" name="Titre 1"/>
          <p:cNvSpPr>
            <a:spLocks noGrp="1"/>
          </p:cNvSpPr>
          <p:nvPr>
            <p:ph type="title"/>
          </p:nvPr>
        </p:nvSpPr>
        <p:spPr>
          <a:xfrm>
            <a:off x="2538107" y="150694"/>
            <a:ext cx="9501493" cy="1036418"/>
          </a:xfrm>
        </p:spPr>
        <p:txBody>
          <a:bodyPr>
            <a:normAutofit fontScale="90000"/>
          </a:bodyPr>
          <a:lstStyle/>
          <a:p>
            <a:r>
              <a:rPr lang="fr-FR" sz="4000" dirty="0" err="1" smtClean="0"/>
              <a:t>Results</a:t>
            </a:r>
            <a:r>
              <a:rPr lang="fr-FR" sz="4000" dirty="0" smtClean="0"/>
              <a:t> (3/5): duration </a:t>
            </a:r>
            <a:r>
              <a:rPr lang="fr-FR" sz="4000" dirty="0" err="1" smtClean="0"/>
              <a:t>average</a:t>
            </a:r>
            <a:r>
              <a:rPr lang="fr-FR" sz="4000" dirty="0" smtClean="0"/>
              <a:t> </a:t>
            </a:r>
            <a:r>
              <a:rPr lang="fr-FR" sz="4000" dirty="0" err="1" smtClean="0"/>
              <a:t>until</a:t>
            </a:r>
            <a:r>
              <a:rPr lang="fr-FR" sz="4000" dirty="0" smtClean="0"/>
              <a:t> </a:t>
            </a:r>
            <a:br>
              <a:rPr lang="fr-FR" sz="4000" dirty="0" smtClean="0"/>
            </a:br>
            <a:r>
              <a:rPr lang="fr-FR" sz="4000" dirty="0" smtClean="0"/>
              <a:t>condom </a:t>
            </a:r>
            <a:r>
              <a:rPr lang="fr-FR" sz="4000" dirty="0" err="1" smtClean="0"/>
              <a:t>resumption</a:t>
            </a:r>
            <a:endParaRPr lang="fr-FR" sz="4000" dirty="0"/>
          </a:p>
        </p:txBody>
      </p:sp>
      <p:cxnSp>
        <p:nvCxnSpPr>
          <p:cNvPr id="18" name="Connecteur droit avec flèche 17"/>
          <p:cNvCxnSpPr/>
          <p:nvPr/>
        </p:nvCxnSpPr>
        <p:spPr>
          <a:xfrm>
            <a:off x="6397150" y="2737441"/>
            <a:ext cx="274982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6801882" y="3768126"/>
            <a:ext cx="2345095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4576996" y="2110482"/>
            <a:ext cx="1081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1402BE"/>
                </a:solidFill>
              </a:rPr>
              <a:t>8 </a:t>
            </a:r>
            <a:r>
              <a:rPr lang="fr-FR" b="1" dirty="0" err="1" smtClean="0">
                <a:solidFill>
                  <a:srgbClr val="1402BE"/>
                </a:solidFill>
              </a:rPr>
              <a:t>months</a:t>
            </a:r>
            <a:endParaRPr lang="fr-FR" b="1" dirty="0">
              <a:solidFill>
                <a:srgbClr val="1402BE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881796" y="3128895"/>
            <a:ext cx="1081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DC22B9"/>
                </a:solidFill>
              </a:rPr>
              <a:t>7</a:t>
            </a:r>
            <a:r>
              <a:rPr lang="fr-FR" b="1" dirty="0" smtClean="0">
                <a:solidFill>
                  <a:srgbClr val="DC22B9"/>
                </a:solidFill>
              </a:rPr>
              <a:t> </a:t>
            </a:r>
            <a:r>
              <a:rPr lang="fr-FR" b="1" dirty="0" err="1" smtClean="0">
                <a:solidFill>
                  <a:srgbClr val="DC22B9"/>
                </a:solidFill>
              </a:rPr>
              <a:t>months</a:t>
            </a:r>
            <a:endParaRPr lang="fr-FR" b="1" dirty="0">
              <a:solidFill>
                <a:srgbClr val="DC22B9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918049" y="2760344"/>
            <a:ext cx="23281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ED1C24"/>
                </a:solidFill>
              </a:rPr>
              <a:t>Then the most common change was back to « only </a:t>
            </a:r>
            <a:r>
              <a:rPr lang="en-US" b="1" dirty="0" err="1" smtClean="0">
                <a:solidFill>
                  <a:srgbClr val="ED1C24"/>
                </a:solidFill>
              </a:rPr>
              <a:t>PrEP</a:t>
            </a:r>
            <a:r>
              <a:rPr lang="en-US" b="1" dirty="0" smtClean="0">
                <a:solidFill>
                  <a:srgbClr val="ED1C24"/>
                </a:solidFill>
              </a:rPr>
              <a:t> »</a:t>
            </a:r>
            <a:endParaRPr lang="en-US" b="1" dirty="0">
              <a:solidFill>
                <a:srgbClr val="ED1C24"/>
              </a:solidFill>
            </a:endParaRPr>
          </a:p>
        </p:txBody>
      </p:sp>
      <p:pic>
        <p:nvPicPr>
          <p:cNvPr id="29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913"/>
            <a:ext cx="2390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399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21" grpId="0"/>
      <p:bldP spid="24" grpId="0"/>
      <p:bldP spid="22" grpId="0"/>
      <p:bldP spid="25" grpId="0"/>
      <p:bldP spid="23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03" r="7229" b="6383"/>
          <a:stretch/>
        </p:blipFill>
        <p:spPr>
          <a:xfrm>
            <a:off x="6210511" y="1237218"/>
            <a:ext cx="5902779" cy="4169229"/>
          </a:xfrm>
          <a:prstGeom prst="rect">
            <a:avLst/>
          </a:prstGeom>
        </p:spPr>
      </p:pic>
      <p:sp>
        <p:nvSpPr>
          <p:cNvPr id="6" name="Rectangle à coins arrondis 5"/>
          <p:cNvSpPr/>
          <p:nvPr/>
        </p:nvSpPr>
        <p:spPr>
          <a:xfrm>
            <a:off x="3076680" y="1679344"/>
            <a:ext cx="2558471" cy="546602"/>
          </a:xfrm>
          <a:prstGeom prst="roundRect">
            <a:avLst/>
          </a:prstGeom>
          <a:ln>
            <a:solidFill>
              <a:srgbClr val="1402BE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err="1" smtClean="0"/>
              <a:t>only</a:t>
            </a:r>
            <a:r>
              <a:rPr lang="fr-FR" b="1" dirty="0" smtClean="0"/>
              <a:t> </a:t>
            </a:r>
            <a:r>
              <a:rPr lang="fr-FR" b="1" dirty="0"/>
              <a:t>condom (n=12)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3481413" y="2715261"/>
            <a:ext cx="2558470" cy="536138"/>
          </a:xfrm>
          <a:prstGeom prst="roundRect">
            <a:avLst/>
          </a:prstGeom>
          <a:ln>
            <a:solidFill>
              <a:srgbClr val="DC22B9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err="1" smtClean="0"/>
              <a:t>PrEP</a:t>
            </a:r>
            <a:r>
              <a:rPr lang="fr-FR" b="1" dirty="0" smtClean="0"/>
              <a:t> </a:t>
            </a:r>
            <a:r>
              <a:rPr lang="fr-FR" b="1" dirty="0"/>
              <a:t>&amp; Condom (n=87)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735054" y="1539029"/>
            <a:ext cx="2082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5.5 </a:t>
            </a:r>
            <a:r>
              <a:rPr lang="fr-FR" b="1" dirty="0" err="1" smtClean="0"/>
              <a:t>months</a:t>
            </a:r>
            <a:r>
              <a:rPr lang="fr-FR" b="1" dirty="0" smtClean="0"/>
              <a:t> (sd±3.4)</a:t>
            </a:r>
            <a:endParaRPr lang="fr-FR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1106365" y="2565553"/>
            <a:ext cx="19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6 </a:t>
            </a:r>
            <a:r>
              <a:rPr lang="fr-FR" b="1" dirty="0" err="1" smtClean="0"/>
              <a:t>months</a:t>
            </a:r>
            <a:r>
              <a:rPr lang="fr-FR" b="1" dirty="0"/>
              <a:t> (</a:t>
            </a:r>
            <a:r>
              <a:rPr lang="fr-FR" b="1" dirty="0" smtClean="0"/>
              <a:t>sd±4.4</a:t>
            </a:r>
            <a:r>
              <a:rPr lang="fr-FR" b="1" dirty="0"/>
              <a:t>)</a:t>
            </a:r>
          </a:p>
          <a:p>
            <a:endParaRPr lang="fr-FR" b="1" dirty="0"/>
          </a:p>
        </p:txBody>
      </p:sp>
      <p:cxnSp>
        <p:nvCxnSpPr>
          <p:cNvPr id="40" name="Connecteur droit avec flèche 39"/>
          <p:cNvCxnSpPr>
            <a:endCxn id="6" idx="1"/>
          </p:cNvCxnSpPr>
          <p:nvPr/>
        </p:nvCxnSpPr>
        <p:spPr>
          <a:xfrm flipV="1">
            <a:off x="518209" y="1952645"/>
            <a:ext cx="2558471" cy="6348"/>
          </a:xfrm>
          <a:prstGeom prst="straightConnector1">
            <a:avLst/>
          </a:prstGeom>
          <a:ln w="38100">
            <a:solidFill>
              <a:srgbClr val="1402BE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 rot="16200000">
            <a:off x="-782919" y="2314279"/>
            <a:ext cx="22329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/>
              <a:t>Only</a:t>
            </a:r>
            <a:r>
              <a:rPr lang="fr-FR" b="1" dirty="0" smtClean="0"/>
              <a:t> </a:t>
            </a:r>
            <a:r>
              <a:rPr lang="fr-FR" b="1" dirty="0" err="1" smtClean="0"/>
              <a:t>PrEP</a:t>
            </a:r>
            <a:r>
              <a:rPr lang="fr-FR" b="1" dirty="0" smtClean="0"/>
              <a:t> (n=146)</a:t>
            </a:r>
            <a:endParaRPr lang="fr-FR" b="1" dirty="0"/>
          </a:p>
        </p:txBody>
      </p:sp>
      <p:cxnSp>
        <p:nvCxnSpPr>
          <p:cNvPr id="43" name="Connecteur droit avec flèche 42"/>
          <p:cNvCxnSpPr>
            <a:endCxn id="7" idx="1"/>
          </p:cNvCxnSpPr>
          <p:nvPr/>
        </p:nvCxnSpPr>
        <p:spPr>
          <a:xfrm>
            <a:off x="518209" y="2983330"/>
            <a:ext cx="2963204" cy="0"/>
          </a:xfrm>
          <a:prstGeom prst="straightConnector1">
            <a:avLst/>
          </a:prstGeom>
          <a:ln w="38100">
            <a:solidFill>
              <a:srgbClr val="DC22B9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itre 1"/>
          <p:cNvSpPr>
            <a:spLocks noGrp="1"/>
          </p:cNvSpPr>
          <p:nvPr>
            <p:ph type="title"/>
          </p:nvPr>
        </p:nvSpPr>
        <p:spPr>
          <a:xfrm>
            <a:off x="345440" y="241519"/>
            <a:ext cx="11744960" cy="733138"/>
          </a:xfrm>
        </p:spPr>
        <p:txBody>
          <a:bodyPr>
            <a:normAutofit/>
          </a:bodyPr>
          <a:lstStyle/>
          <a:p>
            <a:r>
              <a:rPr lang="fr-FR" sz="4000" dirty="0" err="1" smtClean="0"/>
              <a:t>Results</a:t>
            </a:r>
            <a:r>
              <a:rPr lang="fr-FR" sz="4000" dirty="0" smtClean="0"/>
              <a:t> (4/5): K-M </a:t>
            </a:r>
            <a:r>
              <a:rPr lang="fr-FR" sz="4000" dirty="0" err="1" smtClean="0"/>
              <a:t>cumulated</a:t>
            </a:r>
            <a:r>
              <a:rPr lang="fr-FR" sz="4000" dirty="0" smtClean="0"/>
              <a:t> </a:t>
            </a:r>
            <a:r>
              <a:rPr lang="fr-FR" sz="4000" dirty="0" err="1" smtClean="0"/>
              <a:t>probability</a:t>
            </a:r>
            <a:endParaRPr lang="fr-FR" sz="4000" dirty="0"/>
          </a:p>
        </p:txBody>
      </p:sp>
      <p:sp>
        <p:nvSpPr>
          <p:cNvPr id="3" name="ZoneTexte 2"/>
          <p:cNvSpPr txBox="1"/>
          <p:nvPr/>
        </p:nvSpPr>
        <p:spPr>
          <a:xfrm>
            <a:off x="449929" y="4367201"/>
            <a:ext cx="5289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Using</a:t>
            </a:r>
            <a:r>
              <a:rPr lang="fr-FR" dirty="0" smtClean="0"/>
              <a:t> condom back </a:t>
            </a:r>
            <a:r>
              <a:rPr lang="fr-FR" dirty="0" err="1" smtClean="0"/>
              <a:t>again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process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differs</a:t>
            </a:r>
            <a:r>
              <a:rPr lang="fr-FR" dirty="0" smtClean="0"/>
              <a:t> </a:t>
            </a:r>
            <a:r>
              <a:rPr lang="fr-FR" dirty="0" err="1" smtClean="0"/>
              <a:t>according</a:t>
            </a:r>
            <a:r>
              <a:rPr lang="fr-FR" dirty="0" smtClean="0"/>
              <a:t> to </a:t>
            </a:r>
            <a:r>
              <a:rPr lang="fr-FR" dirty="0" err="1" smtClean="0"/>
              <a:t>whether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rgbClr val="1402BE"/>
                </a:solidFill>
              </a:rPr>
              <a:t>without</a:t>
            </a:r>
            <a:r>
              <a:rPr lang="fr-FR" b="1" dirty="0" smtClean="0">
                <a:solidFill>
                  <a:srgbClr val="1402BE"/>
                </a:solidFill>
              </a:rPr>
              <a:t> </a:t>
            </a:r>
            <a:r>
              <a:rPr lang="fr-FR" b="1" dirty="0" err="1" smtClean="0">
                <a:solidFill>
                  <a:srgbClr val="1402BE"/>
                </a:solidFill>
              </a:rPr>
              <a:t>PrEP</a:t>
            </a:r>
            <a:r>
              <a:rPr lang="fr-FR" b="1" dirty="0" smtClean="0">
                <a:solidFill>
                  <a:srgbClr val="1402BE"/>
                </a:solidFill>
              </a:rPr>
              <a:t> </a:t>
            </a:r>
            <a:r>
              <a:rPr lang="fr-FR" dirty="0" smtClean="0"/>
              <a:t>or </a:t>
            </a:r>
            <a:r>
              <a:rPr lang="fr-FR" b="1" dirty="0" err="1" smtClean="0">
                <a:solidFill>
                  <a:srgbClr val="DC22B9"/>
                </a:solidFill>
              </a:rPr>
              <a:t>combined</a:t>
            </a:r>
            <a:r>
              <a:rPr lang="fr-FR" b="1" dirty="0" smtClean="0">
                <a:solidFill>
                  <a:srgbClr val="DC22B9"/>
                </a:solidFill>
              </a:rPr>
              <a:t> </a:t>
            </a:r>
            <a:r>
              <a:rPr lang="fr-FR" b="1" dirty="0" err="1" smtClean="0">
                <a:solidFill>
                  <a:srgbClr val="DC22B9"/>
                </a:solidFill>
              </a:rPr>
              <a:t>with</a:t>
            </a:r>
            <a:r>
              <a:rPr lang="fr-FR" b="1" dirty="0" smtClean="0">
                <a:solidFill>
                  <a:srgbClr val="DC22B9"/>
                </a:solidFill>
              </a:rPr>
              <a:t> </a:t>
            </a:r>
            <a:r>
              <a:rPr lang="fr-FR" b="1" dirty="0" err="1" smtClean="0">
                <a:solidFill>
                  <a:srgbClr val="DC22B9"/>
                </a:solidFill>
              </a:rPr>
              <a:t>PrEP</a:t>
            </a:r>
            <a:endParaRPr lang="fr-FR" b="1" dirty="0">
              <a:solidFill>
                <a:srgbClr val="DC22B9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3101939" y="2002548"/>
            <a:ext cx="2558471" cy="104275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Condom </a:t>
            </a:r>
            <a:r>
              <a:rPr lang="fr-FR" b="1" dirty="0" err="1" smtClean="0"/>
              <a:t>resumption</a:t>
            </a:r>
            <a:r>
              <a:rPr lang="fr-FR" b="1" dirty="0" smtClean="0"/>
              <a:t> </a:t>
            </a:r>
            <a:r>
              <a:rPr lang="fr-FR" b="1" dirty="0" err="1" smtClean="0"/>
              <a:t>without</a:t>
            </a:r>
            <a:r>
              <a:rPr lang="fr-FR" b="1" dirty="0" smtClean="0"/>
              <a:t> and </a:t>
            </a:r>
            <a:r>
              <a:rPr lang="fr-FR" b="1" dirty="0" err="1" smtClean="0"/>
              <a:t>with</a:t>
            </a:r>
            <a:r>
              <a:rPr lang="fr-FR" b="1" dirty="0" smtClean="0"/>
              <a:t> </a:t>
            </a:r>
            <a:r>
              <a:rPr lang="fr-FR" b="1" dirty="0" err="1" smtClean="0"/>
              <a:t>PrEP</a:t>
            </a:r>
            <a:endParaRPr lang="fr-FR" b="1" dirty="0" smtClean="0"/>
          </a:p>
          <a:p>
            <a:pPr algn="ctr"/>
            <a:r>
              <a:rPr lang="fr-FR" b="1" dirty="0" smtClean="0"/>
              <a:t>(n= 99)</a:t>
            </a:r>
            <a:endParaRPr lang="fr-FR" b="1" dirty="0"/>
          </a:p>
        </p:txBody>
      </p:sp>
      <p:cxnSp>
        <p:nvCxnSpPr>
          <p:cNvPr id="24" name="Connecteur droit avec flèche 23"/>
          <p:cNvCxnSpPr>
            <a:stCxn id="41" idx="2"/>
            <a:endCxn id="23" idx="1"/>
          </p:cNvCxnSpPr>
          <p:nvPr/>
        </p:nvCxnSpPr>
        <p:spPr>
          <a:xfrm>
            <a:off x="518209" y="2498945"/>
            <a:ext cx="2583730" cy="24979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769020" y="2066081"/>
            <a:ext cx="2082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5.9 </a:t>
            </a:r>
            <a:r>
              <a:rPr lang="fr-FR" b="1" dirty="0" err="1" smtClean="0"/>
              <a:t>months</a:t>
            </a:r>
            <a:r>
              <a:rPr lang="fr-FR" b="1" dirty="0" smtClean="0"/>
              <a:t> (sd±4.3)</a:t>
            </a:r>
            <a:endParaRPr lang="fr-FR" b="1" dirty="0"/>
          </a:p>
        </p:txBody>
      </p:sp>
      <p:grpSp>
        <p:nvGrpSpPr>
          <p:cNvPr id="14" name="Groupe 13"/>
          <p:cNvGrpSpPr/>
          <p:nvPr/>
        </p:nvGrpSpPr>
        <p:grpSpPr>
          <a:xfrm>
            <a:off x="6217920" y="1237218"/>
            <a:ext cx="5902779" cy="4180114"/>
            <a:chOff x="6131831" y="1145425"/>
            <a:chExt cx="5902779" cy="4180114"/>
          </a:xfrm>
        </p:grpSpPr>
        <p:pic>
          <p:nvPicPr>
            <p:cNvPr id="13" name="Image 1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513" r="7229" b="5963"/>
            <a:stretch/>
          </p:blipFill>
          <p:spPr>
            <a:xfrm>
              <a:off x="6131831" y="1145425"/>
              <a:ext cx="5902779" cy="4180114"/>
            </a:xfrm>
            <a:prstGeom prst="rect">
              <a:avLst/>
            </a:prstGeom>
          </p:spPr>
        </p:pic>
        <p:grpSp>
          <p:nvGrpSpPr>
            <p:cNvPr id="4" name="Groupe 3"/>
            <p:cNvGrpSpPr/>
            <p:nvPr/>
          </p:nvGrpSpPr>
          <p:grpSpPr>
            <a:xfrm>
              <a:off x="7195457" y="1397874"/>
              <a:ext cx="2747870" cy="2075077"/>
              <a:chOff x="7227403" y="1866089"/>
              <a:chExt cx="2747870" cy="2075077"/>
            </a:xfrm>
          </p:grpSpPr>
          <p:sp>
            <p:nvSpPr>
              <p:cNvPr id="18" name="ZoneTexte 17"/>
              <p:cNvSpPr txBox="1"/>
              <p:nvPr/>
            </p:nvSpPr>
            <p:spPr>
              <a:xfrm>
                <a:off x="7227403" y="1866089"/>
                <a:ext cx="221939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600" dirty="0" smtClean="0"/>
                  <a:t>Log-</a:t>
                </a:r>
                <a:r>
                  <a:rPr lang="fr-FR" sz="1600" dirty="0" err="1" smtClean="0"/>
                  <a:t>rank</a:t>
                </a:r>
                <a:r>
                  <a:rPr lang="fr-FR" sz="1600" dirty="0" smtClean="0"/>
                  <a:t> p-value &lt;0.001</a:t>
                </a:r>
                <a:endParaRPr lang="fr-FR" sz="1600" dirty="0"/>
              </a:p>
            </p:txBody>
          </p:sp>
          <p:sp>
            <p:nvSpPr>
              <p:cNvPr id="19" name="Double flèche verticale 18"/>
              <p:cNvSpPr/>
              <p:nvPr/>
            </p:nvSpPr>
            <p:spPr>
              <a:xfrm>
                <a:off x="8582112" y="3615406"/>
                <a:ext cx="157018" cy="325760"/>
              </a:xfrm>
              <a:prstGeom prst="up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" name="Double flèche verticale 20"/>
              <p:cNvSpPr/>
              <p:nvPr/>
            </p:nvSpPr>
            <p:spPr>
              <a:xfrm>
                <a:off x="9818255" y="2420860"/>
                <a:ext cx="157018" cy="728739"/>
              </a:xfrm>
              <a:prstGeom prst="up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0696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2" grpId="0"/>
      <p:bldP spid="25" grpId="0"/>
      <p:bldP spid="41" grpId="0" animBg="1"/>
      <p:bldP spid="3" grpId="0"/>
      <p:bldP spid="23" grpId="0" animBg="1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913"/>
            <a:ext cx="2390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726236"/>
              </p:ext>
            </p:extLst>
          </p:nvPr>
        </p:nvGraphicFramePr>
        <p:xfrm>
          <a:off x="117403" y="1007883"/>
          <a:ext cx="8427690" cy="5158052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5033137">
                  <a:extLst>
                    <a:ext uri="{9D8B030D-6E8A-4147-A177-3AD203B41FA5}">
                      <a16:colId xmlns:a16="http://schemas.microsoft.com/office/drawing/2014/main" val="4096281669"/>
                    </a:ext>
                  </a:extLst>
                </a:gridCol>
                <a:gridCol w="822807">
                  <a:extLst>
                    <a:ext uri="{9D8B030D-6E8A-4147-A177-3AD203B41FA5}">
                      <a16:colId xmlns:a16="http://schemas.microsoft.com/office/drawing/2014/main" val="157723085"/>
                    </a:ext>
                  </a:extLst>
                </a:gridCol>
                <a:gridCol w="821539">
                  <a:extLst>
                    <a:ext uri="{9D8B030D-6E8A-4147-A177-3AD203B41FA5}">
                      <a16:colId xmlns:a16="http://schemas.microsoft.com/office/drawing/2014/main" val="852356692"/>
                    </a:ext>
                  </a:extLst>
                </a:gridCol>
                <a:gridCol w="757458">
                  <a:extLst>
                    <a:ext uri="{9D8B030D-6E8A-4147-A177-3AD203B41FA5}">
                      <a16:colId xmlns:a16="http://schemas.microsoft.com/office/drawing/2014/main" val="1865710568"/>
                    </a:ext>
                  </a:extLst>
                </a:gridCol>
                <a:gridCol w="992749">
                  <a:extLst>
                    <a:ext uri="{9D8B030D-6E8A-4147-A177-3AD203B41FA5}">
                      <a16:colId xmlns:a16="http://schemas.microsoft.com/office/drawing/2014/main" val="1052102326"/>
                    </a:ext>
                  </a:extLst>
                </a:gridCol>
              </a:tblGrid>
              <a:tr h="84390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Covariates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PrEP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fr-FR" sz="180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--&gt; </a:t>
                      </a:r>
                    </a:p>
                    <a:p>
                      <a:pPr algn="ctr" fontAlgn="b"/>
                      <a:r>
                        <a:rPr lang="fr-FR" sz="1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Only</a:t>
                      </a:r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condom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PrEP</a:t>
                      </a:r>
                      <a:endParaRPr lang="fr-FR" sz="180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--&gt; </a:t>
                      </a:r>
                      <a:endParaRPr lang="fr-FR" sz="180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fr-FR" sz="1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PrEP</a:t>
                      </a:r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&amp; Condom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631007"/>
                  </a:ext>
                </a:extLst>
              </a:tr>
              <a:tr h="286465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HR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p-value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HR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p-value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705486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Age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year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0.98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0.01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0.99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0.02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717209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&gt;High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school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High school or less)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0.61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&lt;0.01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1.67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16207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Has a main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partner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1.66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715076"/>
                  </a:ext>
                </a:extLst>
              </a:tr>
              <a:tr h="3216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Nb </a:t>
                      </a:r>
                      <a:r>
                        <a:rPr lang="fr-FR" sz="1600" b="1" u="none" strike="noStrike" dirty="0" err="1">
                          <a:effectLst/>
                          <a:latin typeface="+mj-lt"/>
                        </a:rPr>
                        <a:t>Sexual</a:t>
                      </a:r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encounters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sexual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encounter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1.02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663634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 err="1">
                          <a:effectLst/>
                          <a:latin typeface="+mj-lt"/>
                        </a:rPr>
                        <a:t>Risk</a:t>
                      </a:r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perception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point of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increase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1.15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823271"/>
                  </a:ext>
                </a:extLst>
              </a:tr>
              <a:tr h="2794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Nb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Partners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partner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1.01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493681"/>
                  </a:ext>
                </a:extLst>
              </a:tr>
              <a:tr h="3373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Sensation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seeking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point of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increase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1.05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738461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Known</a:t>
                      </a:r>
                      <a:r>
                        <a:rPr lang="fr-FR" sz="16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partner’s</a:t>
                      </a:r>
                      <a:r>
                        <a:rPr lang="fr-F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HIV </a:t>
                      </a:r>
                      <a:r>
                        <a:rPr lang="fr-FR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r>
                        <a:rPr lang="fr-F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600" b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</a:t>
                      </a:r>
                      <a:r>
                        <a:rPr lang="fr-F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no)</a:t>
                      </a:r>
                      <a:endParaRPr lang="fr-F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0.58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0.99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599569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Practice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Chemsex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0.29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0.60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774010"/>
                  </a:ext>
                </a:extLst>
              </a:tr>
              <a:tr h="32239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Use 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cannabis/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alcohol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0.59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0.88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80837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Exclusively</a:t>
                      </a:r>
                      <a:r>
                        <a:rPr lang="fr-FR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insertive</a:t>
                      </a:r>
                      <a:r>
                        <a:rPr lang="fr-FR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: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0.73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62649"/>
                  </a:ext>
                </a:extLst>
              </a:tr>
              <a:tr h="32865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Low-level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 of condom </a:t>
                      </a:r>
                      <a:r>
                        <a:rPr lang="fr-FR" sz="1600" b="1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during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DBP 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high-</a:t>
                      </a:r>
                      <a:r>
                        <a:rPr lang="fr-FR" sz="1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use)</a:t>
                      </a:r>
                      <a:endParaRPr lang="fr-F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0.42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0.44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657329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Systematic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use of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PrEP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during</a:t>
                      </a:r>
                      <a:r>
                        <a:rPr lang="fr-FR" sz="1600" b="1" u="none" strike="noStrike" baseline="0" dirty="0" smtClean="0">
                          <a:effectLst/>
                          <a:latin typeface="+mj-lt"/>
                        </a:rPr>
                        <a:t> DBP 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: non-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systematic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use)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0.25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561924"/>
                  </a:ext>
                </a:extLst>
              </a:tr>
              <a:tr h="25549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STIs</a:t>
                      </a:r>
                      <a:r>
                        <a:rPr lang="fr-F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onset</a:t>
                      </a:r>
                      <a:r>
                        <a:rPr lang="fr-F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OLE </a:t>
                      </a:r>
                      <a:r>
                        <a:rPr lang="fr-F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600" b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</a:t>
                      </a:r>
                      <a:r>
                        <a:rPr lang="fr-F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fr-FR" sz="1600" b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no)</a:t>
                      </a:r>
                      <a:endParaRPr lang="fr-F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1.57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1.26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43284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8215" y="45216"/>
            <a:ext cx="9757317" cy="1189438"/>
          </a:xfrm>
        </p:spPr>
        <p:txBody>
          <a:bodyPr>
            <a:normAutofit/>
          </a:bodyPr>
          <a:lstStyle/>
          <a:p>
            <a:r>
              <a:rPr lang="en-US" dirty="0" smtClean="0"/>
              <a:t>Results (5/5): competing-risks</a:t>
            </a:r>
            <a:endParaRPr lang="en-US" dirty="0"/>
          </a:p>
        </p:txBody>
      </p:sp>
      <p:pic>
        <p:nvPicPr>
          <p:cNvPr id="23" name="Picture 10" descr="logo_an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1351" y="6058551"/>
            <a:ext cx="1141413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lèche droite 10"/>
          <p:cNvSpPr/>
          <p:nvPr/>
        </p:nvSpPr>
        <p:spPr>
          <a:xfrm>
            <a:off x="8569204" y="2088866"/>
            <a:ext cx="453244" cy="345440"/>
          </a:xfrm>
          <a:prstGeom prst="rightArrow">
            <a:avLst/>
          </a:prstGeom>
          <a:solidFill>
            <a:srgbClr val="ED1C24"/>
          </a:solidFill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9022449" y="1826736"/>
            <a:ext cx="3094999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err="1" smtClean="0"/>
              <a:t>Probability</a:t>
            </a:r>
            <a:r>
              <a:rPr lang="fr-FR" sz="1600" dirty="0" smtClean="0"/>
              <a:t> of condom </a:t>
            </a:r>
            <a:r>
              <a:rPr lang="fr-FR" sz="1600" dirty="0" err="1" smtClean="0"/>
              <a:t>resumption</a:t>
            </a:r>
            <a:r>
              <a:rPr lang="fr-FR" sz="1600" dirty="0" smtClean="0"/>
              <a:t> </a:t>
            </a:r>
            <a:r>
              <a:rPr lang="fr-FR" sz="1600" b="1" dirty="0" err="1" smtClean="0">
                <a:solidFill>
                  <a:srgbClr val="1402BE"/>
                </a:solidFill>
              </a:rPr>
              <a:t>alone</a:t>
            </a:r>
            <a:r>
              <a:rPr lang="fr-FR" sz="1600" b="1" dirty="0" smtClean="0">
                <a:solidFill>
                  <a:srgbClr val="1402BE"/>
                </a:solidFill>
              </a:rPr>
              <a:t> or </a:t>
            </a:r>
            <a:r>
              <a:rPr lang="fr-FR" sz="1600" b="1" dirty="0" err="1" smtClean="0">
                <a:solidFill>
                  <a:srgbClr val="1402BE"/>
                </a:solidFill>
              </a:rPr>
              <a:t>combined</a:t>
            </a:r>
            <a:r>
              <a:rPr lang="fr-FR" sz="1600" b="1" dirty="0" smtClean="0">
                <a:solidFill>
                  <a:srgbClr val="1402BE"/>
                </a:solidFill>
              </a:rPr>
              <a:t> </a:t>
            </a:r>
            <a:r>
              <a:rPr lang="fr-FR" sz="1600" b="1" dirty="0" err="1" smtClean="0">
                <a:solidFill>
                  <a:srgbClr val="1402BE"/>
                </a:solidFill>
              </a:rPr>
              <a:t>with</a:t>
            </a:r>
            <a:r>
              <a:rPr lang="fr-FR" sz="1600" b="1" dirty="0" smtClean="0">
                <a:solidFill>
                  <a:srgbClr val="1402BE"/>
                </a:solidFill>
              </a:rPr>
              <a:t> </a:t>
            </a:r>
            <a:r>
              <a:rPr lang="fr-FR" sz="1600" b="1" dirty="0" err="1" smtClean="0">
                <a:solidFill>
                  <a:srgbClr val="1402BE"/>
                </a:solidFill>
              </a:rPr>
              <a:t>PrEP</a:t>
            </a:r>
            <a:r>
              <a:rPr lang="fr-FR" sz="1600" b="1" dirty="0" smtClean="0">
                <a:solidFill>
                  <a:srgbClr val="1402BE"/>
                </a:solidFill>
              </a:rPr>
              <a:t> </a:t>
            </a:r>
            <a:r>
              <a:rPr lang="fr-FR" sz="1600" dirty="0" err="1" smtClean="0"/>
              <a:t>decreases</a:t>
            </a:r>
            <a:r>
              <a:rPr lang="fr-FR" sz="1600" dirty="0" smtClean="0"/>
              <a:t> </a:t>
            </a:r>
            <a:r>
              <a:rPr lang="fr-FR" sz="1600" dirty="0" err="1" smtClean="0"/>
              <a:t>with</a:t>
            </a:r>
            <a:r>
              <a:rPr lang="fr-FR" sz="1600" dirty="0" smtClean="0"/>
              <a:t> </a:t>
            </a:r>
            <a:r>
              <a:rPr lang="fr-FR" sz="1600" dirty="0" err="1" smtClean="0"/>
              <a:t>age</a:t>
            </a:r>
            <a:endParaRPr lang="fr-FR" sz="1600" dirty="0"/>
          </a:p>
        </p:txBody>
      </p:sp>
      <p:sp>
        <p:nvSpPr>
          <p:cNvPr id="10" name="Flèche droite 9"/>
          <p:cNvSpPr/>
          <p:nvPr/>
        </p:nvSpPr>
        <p:spPr>
          <a:xfrm>
            <a:off x="8569204" y="2351742"/>
            <a:ext cx="453244" cy="345440"/>
          </a:xfrm>
          <a:prstGeom prst="rightArrow">
            <a:avLst/>
          </a:prstGeom>
          <a:solidFill>
            <a:srgbClr val="ED1C24"/>
          </a:solidFill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9022449" y="1985853"/>
            <a:ext cx="3094999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More </a:t>
            </a:r>
            <a:r>
              <a:rPr lang="fr-FR" sz="1600" dirty="0" err="1" smtClean="0"/>
              <a:t>educated</a:t>
            </a:r>
            <a:r>
              <a:rPr lang="fr-FR" sz="1600" dirty="0" smtClean="0"/>
              <a:t> are </a:t>
            </a:r>
            <a:r>
              <a:rPr lang="fr-FR" sz="1600" b="1" dirty="0" err="1" smtClean="0">
                <a:solidFill>
                  <a:srgbClr val="1402BE"/>
                </a:solidFill>
              </a:rPr>
              <a:t>less</a:t>
            </a:r>
            <a:r>
              <a:rPr lang="fr-FR" sz="1600" b="1" dirty="0" smtClean="0">
                <a:solidFill>
                  <a:srgbClr val="1402BE"/>
                </a:solidFill>
              </a:rPr>
              <a:t> </a:t>
            </a:r>
            <a:r>
              <a:rPr lang="fr-FR" sz="1600" b="1" dirty="0" err="1" smtClean="0">
                <a:solidFill>
                  <a:srgbClr val="1402BE"/>
                </a:solidFill>
              </a:rPr>
              <a:t>likely</a:t>
            </a:r>
            <a:r>
              <a:rPr lang="fr-FR" sz="1600" b="1" dirty="0" smtClean="0">
                <a:solidFill>
                  <a:srgbClr val="1402BE"/>
                </a:solidFill>
              </a:rPr>
              <a:t> to </a:t>
            </a:r>
            <a:r>
              <a:rPr lang="fr-FR" sz="1600" b="1" dirty="0" err="1" smtClean="0">
                <a:solidFill>
                  <a:srgbClr val="1402BE"/>
                </a:solidFill>
              </a:rPr>
              <a:t>resume</a:t>
            </a:r>
            <a:r>
              <a:rPr lang="fr-FR" sz="1600" b="1" dirty="0" smtClean="0">
                <a:solidFill>
                  <a:srgbClr val="1402BE"/>
                </a:solidFill>
              </a:rPr>
              <a:t> condom </a:t>
            </a:r>
            <a:r>
              <a:rPr lang="fr-FR" sz="1600" b="1" dirty="0" err="1" smtClean="0">
                <a:solidFill>
                  <a:srgbClr val="1402BE"/>
                </a:solidFill>
              </a:rPr>
              <a:t>alone</a:t>
            </a:r>
            <a:r>
              <a:rPr lang="fr-FR" sz="1600" dirty="0" smtClean="0"/>
              <a:t>, but </a:t>
            </a:r>
            <a:r>
              <a:rPr lang="fr-FR" sz="1600" b="1" dirty="0" smtClean="0">
                <a:solidFill>
                  <a:srgbClr val="DC22B9"/>
                </a:solidFill>
              </a:rPr>
              <a:t>more </a:t>
            </a:r>
            <a:r>
              <a:rPr lang="fr-FR" sz="1600" b="1" dirty="0" err="1" smtClean="0">
                <a:solidFill>
                  <a:srgbClr val="DC22B9"/>
                </a:solidFill>
              </a:rPr>
              <a:t>likely</a:t>
            </a:r>
            <a:r>
              <a:rPr lang="fr-FR" sz="1600" b="1" dirty="0" smtClean="0">
                <a:solidFill>
                  <a:srgbClr val="DC22B9"/>
                </a:solidFill>
              </a:rPr>
              <a:t> to </a:t>
            </a:r>
            <a:r>
              <a:rPr lang="fr-FR" sz="1600" b="1" dirty="0" err="1" smtClean="0">
                <a:solidFill>
                  <a:srgbClr val="DC22B9"/>
                </a:solidFill>
              </a:rPr>
              <a:t>resume</a:t>
            </a:r>
            <a:r>
              <a:rPr lang="fr-FR" sz="1600" b="1" dirty="0" smtClean="0">
                <a:solidFill>
                  <a:srgbClr val="DC22B9"/>
                </a:solidFill>
              </a:rPr>
              <a:t> condom in </a:t>
            </a:r>
            <a:r>
              <a:rPr lang="fr-FR" sz="1600" b="1" dirty="0" err="1" smtClean="0">
                <a:solidFill>
                  <a:srgbClr val="DC22B9"/>
                </a:solidFill>
              </a:rPr>
              <a:t>combination</a:t>
            </a:r>
            <a:r>
              <a:rPr lang="fr-FR" sz="1600" b="1" dirty="0" smtClean="0">
                <a:solidFill>
                  <a:srgbClr val="DC22B9"/>
                </a:solidFill>
              </a:rPr>
              <a:t> </a:t>
            </a:r>
            <a:r>
              <a:rPr lang="fr-FR" sz="1600" b="1" dirty="0" err="1" smtClean="0">
                <a:solidFill>
                  <a:srgbClr val="DC22B9"/>
                </a:solidFill>
              </a:rPr>
              <a:t>with</a:t>
            </a:r>
            <a:r>
              <a:rPr lang="fr-FR" sz="1600" b="1" dirty="0" smtClean="0">
                <a:solidFill>
                  <a:srgbClr val="DC22B9"/>
                </a:solidFill>
              </a:rPr>
              <a:t> </a:t>
            </a:r>
            <a:r>
              <a:rPr lang="fr-FR" sz="1600" b="1" dirty="0" err="1" smtClean="0">
                <a:solidFill>
                  <a:srgbClr val="DC22B9"/>
                </a:solidFill>
              </a:rPr>
              <a:t>PrEP</a:t>
            </a:r>
            <a:endParaRPr lang="fr-FR" sz="1600" b="1" dirty="0">
              <a:solidFill>
                <a:srgbClr val="DC22B9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8765072" y="2751033"/>
            <a:ext cx="309499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b="1" dirty="0" err="1" smtClean="0">
                <a:solidFill>
                  <a:srgbClr val="1402BE"/>
                </a:solidFill>
              </a:rPr>
              <a:t>Contribute</a:t>
            </a:r>
            <a:r>
              <a:rPr lang="fr-FR" sz="1600" b="1" dirty="0" smtClean="0">
                <a:solidFill>
                  <a:srgbClr val="1402BE"/>
                </a:solidFill>
              </a:rPr>
              <a:t> to a </a:t>
            </a:r>
            <a:r>
              <a:rPr lang="fr-FR" sz="1600" b="1" dirty="0" err="1" smtClean="0">
                <a:solidFill>
                  <a:srgbClr val="1402BE"/>
                </a:solidFill>
              </a:rPr>
              <a:t>faster</a:t>
            </a:r>
            <a:r>
              <a:rPr lang="fr-FR" sz="1600" b="1" dirty="0" smtClean="0">
                <a:solidFill>
                  <a:srgbClr val="1402BE"/>
                </a:solidFill>
              </a:rPr>
              <a:t> condom </a:t>
            </a:r>
            <a:r>
              <a:rPr lang="fr-FR" sz="1600" b="1" dirty="0" err="1" smtClean="0">
                <a:solidFill>
                  <a:srgbClr val="1402BE"/>
                </a:solidFill>
              </a:rPr>
              <a:t>resumption</a:t>
            </a:r>
            <a:r>
              <a:rPr lang="fr-FR" sz="1600" b="1" dirty="0" smtClean="0">
                <a:solidFill>
                  <a:srgbClr val="1402BE"/>
                </a:solidFill>
              </a:rPr>
              <a:t> </a:t>
            </a:r>
            <a:r>
              <a:rPr lang="fr-FR" sz="1600" b="1" dirty="0" err="1" smtClean="0">
                <a:solidFill>
                  <a:srgbClr val="1402BE"/>
                </a:solidFill>
              </a:rPr>
              <a:t>without</a:t>
            </a:r>
            <a:r>
              <a:rPr lang="fr-FR" sz="1600" b="1" dirty="0" smtClean="0">
                <a:solidFill>
                  <a:srgbClr val="1402BE"/>
                </a:solidFill>
              </a:rPr>
              <a:t> </a:t>
            </a:r>
            <a:r>
              <a:rPr lang="fr-FR" sz="1600" b="1" dirty="0" err="1" smtClean="0">
                <a:solidFill>
                  <a:srgbClr val="1402BE"/>
                </a:solidFill>
              </a:rPr>
              <a:t>PrEP</a:t>
            </a:r>
            <a:endParaRPr lang="fr-FR" sz="1600" b="1" dirty="0">
              <a:solidFill>
                <a:srgbClr val="1402BE"/>
              </a:solidFill>
            </a:endParaRPr>
          </a:p>
        </p:txBody>
      </p:sp>
      <p:sp>
        <p:nvSpPr>
          <p:cNvPr id="16" name="Accolade fermante 15"/>
          <p:cNvSpPr/>
          <p:nvPr/>
        </p:nvSpPr>
        <p:spPr>
          <a:xfrm>
            <a:off x="8599051" y="2732315"/>
            <a:ext cx="130628" cy="751114"/>
          </a:xfrm>
          <a:prstGeom prst="rightBrace">
            <a:avLst/>
          </a:prstGeom>
          <a:ln>
            <a:solidFill>
              <a:srgbClr val="1402B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Accolade fermante 16"/>
          <p:cNvSpPr/>
          <p:nvPr/>
        </p:nvSpPr>
        <p:spPr>
          <a:xfrm>
            <a:off x="8600991" y="3537858"/>
            <a:ext cx="128688" cy="587829"/>
          </a:xfrm>
          <a:prstGeom prst="rightBrace">
            <a:avLst/>
          </a:prstGeom>
          <a:ln>
            <a:solidFill>
              <a:srgbClr val="DC22B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8765072" y="3499094"/>
            <a:ext cx="309499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b="1" dirty="0" err="1" smtClean="0">
                <a:solidFill>
                  <a:srgbClr val="DC22B9"/>
                </a:solidFill>
              </a:rPr>
              <a:t>Contribute</a:t>
            </a:r>
            <a:r>
              <a:rPr lang="fr-FR" sz="1600" b="1" dirty="0" smtClean="0">
                <a:solidFill>
                  <a:srgbClr val="DC22B9"/>
                </a:solidFill>
              </a:rPr>
              <a:t> to a </a:t>
            </a:r>
            <a:r>
              <a:rPr lang="fr-FR" sz="1600" b="1" dirty="0" err="1" smtClean="0">
                <a:solidFill>
                  <a:srgbClr val="DC22B9"/>
                </a:solidFill>
              </a:rPr>
              <a:t>faster</a:t>
            </a:r>
            <a:r>
              <a:rPr lang="fr-FR" sz="1600" b="1" dirty="0" smtClean="0">
                <a:solidFill>
                  <a:srgbClr val="DC22B9"/>
                </a:solidFill>
              </a:rPr>
              <a:t> condom </a:t>
            </a:r>
            <a:r>
              <a:rPr lang="fr-FR" sz="1600" b="1" dirty="0" err="1" smtClean="0">
                <a:solidFill>
                  <a:srgbClr val="DC22B9"/>
                </a:solidFill>
              </a:rPr>
              <a:t>resumption</a:t>
            </a:r>
            <a:r>
              <a:rPr lang="fr-FR" sz="1600" b="1" dirty="0" smtClean="0">
                <a:solidFill>
                  <a:srgbClr val="DC22B9"/>
                </a:solidFill>
              </a:rPr>
              <a:t> </a:t>
            </a:r>
            <a:r>
              <a:rPr lang="fr-FR" sz="1600" b="1" dirty="0" err="1" smtClean="0">
                <a:solidFill>
                  <a:srgbClr val="DC22B9"/>
                </a:solidFill>
              </a:rPr>
              <a:t>combined</a:t>
            </a:r>
            <a:r>
              <a:rPr lang="fr-FR" sz="1600" b="1" dirty="0" smtClean="0">
                <a:solidFill>
                  <a:srgbClr val="DC22B9"/>
                </a:solidFill>
              </a:rPr>
              <a:t> </a:t>
            </a:r>
            <a:r>
              <a:rPr lang="fr-FR" sz="1600" b="1" dirty="0" err="1" smtClean="0">
                <a:solidFill>
                  <a:srgbClr val="DC22B9"/>
                </a:solidFill>
              </a:rPr>
              <a:t>with</a:t>
            </a:r>
            <a:r>
              <a:rPr lang="fr-FR" sz="1600" b="1" dirty="0" smtClean="0">
                <a:solidFill>
                  <a:srgbClr val="DC22B9"/>
                </a:solidFill>
              </a:rPr>
              <a:t> </a:t>
            </a:r>
            <a:r>
              <a:rPr lang="fr-FR" sz="1600" b="1" dirty="0" err="1" smtClean="0">
                <a:solidFill>
                  <a:srgbClr val="DC22B9"/>
                </a:solidFill>
              </a:rPr>
              <a:t>PrEP</a:t>
            </a:r>
            <a:endParaRPr lang="fr-FR" sz="1600" b="1" dirty="0">
              <a:solidFill>
                <a:srgbClr val="DC22B9"/>
              </a:solidFill>
            </a:endParaRPr>
          </a:p>
        </p:txBody>
      </p:sp>
      <p:sp>
        <p:nvSpPr>
          <p:cNvPr id="20" name="Accolade fermante 19"/>
          <p:cNvSpPr/>
          <p:nvPr/>
        </p:nvSpPr>
        <p:spPr>
          <a:xfrm>
            <a:off x="8563658" y="4136574"/>
            <a:ext cx="210228" cy="1142999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8773886" y="4292574"/>
            <a:ext cx="3094999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err="1" smtClean="0"/>
              <a:t>Reduce</a:t>
            </a:r>
            <a:r>
              <a:rPr lang="fr-FR" sz="1600" dirty="0" smtClean="0"/>
              <a:t> the </a:t>
            </a:r>
            <a:r>
              <a:rPr lang="fr-FR" sz="1600" dirty="0" err="1" smtClean="0"/>
              <a:t>probability</a:t>
            </a:r>
            <a:r>
              <a:rPr lang="fr-FR" sz="1600" dirty="0" smtClean="0"/>
              <a:t> of condom </a:t>
            </a:r>
            <a:r>
              <a:rPr lang="fr-FR" sz="1600" dirty="0" err="1" smtClean="0"/>
              <a:t>resumption</a:t>
            </a:r>
            <a:r>
              <a:rPr lang="fr-FR" sz="1600" dirty="0" smtClean="0"/>
              <a:t> </a:t>
            </a:r>
            <a:r>
              <a:rPr lang="fr-FR" sz="1600" b="1" dirty="0" err="1" smtClean="0">
                <a:solidFill>
                  <a:srgbClr val="1402BE"/>
                </a:solidFill>
              </a:rPr>
              <a:t>especially</a:t>
            </a:r>
            <a:r>
              <a:rPr lang="fr-FR" sz="1600" b="1" dirty="0" smtClean="0">
                <a:solidFill>
                  <a:srgbClr val="1402BE"/>
                </a:solidFill>
              </a:rPr>
              <a:t> </a:t>
            </a:r>
            <a:r>
              <a:rPr lang="fr-FR" sz="1600" b="1" dirty="0" err="1" smtClean="0">
                <a:solidFill>
                  <a:srgbClr val="1402BE"/>
                </a:solidFill>
              </a:rPr>
              <a:t>without</a:t>
            </a:r>
            <a:r>
              <a:rPr lang="fr-FR" sz="1600" b="1" dirty="0" smtClean="0">
                <a:solidFill>
                  <a:srgbClr val="1402BE"/>
                </a:solidFill>
              </a:rPr>
              <a:t> </a:t>
            </a:r>
            <a:r>
              <a:rPr lang="fr-FR" sz="1600" b="1" dirty="0" err="1" smtClean="0">
                <a:solidFill>
                  <a:srgbClr val="1402BE"/>
                </a:solidFill>
              </a:rPr>
              <a:t>PrEP</a:t>
            </a:r>
            <a:endParaRPr lang="fr-FR" sz="1600" b="1" dirty="0">
              <a:solidFill>
                <a:srgbClr val="1402BE"/>
              </a:solidFill>
            </a:endParaRPr>
          </a:p>
        </p:txBody>
      </p:sp>
      <p:sp>
        <p:nvSpPr>
          <p:cNvPr id="29" name="Accolade fermante 28"/>
          <p:cNvSpPr/>
          <p:nvPr/>
        </p:nvSpPr>
        <p:spPr>
          <a:xfrm>
            <a:off x="8600788" y="5301345"/>
            <a:ext cx="135968" cy="598715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8736756" y="4125604"/>
            <a:ext cx="3094999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Condom </a:t>
            </a:r>
            <a:r>
              <a:rPr lang="fr-FR" sz="1600" dirty="0" err="1" smtClean="0"/>
              <a:t>resumption</a:t>
            </a:r>
            <a:r>
              <a:rPr lang="fr-FR" sz="1600" dirty="0" smtClean="0"/>
              <a:t> </a:t>
            </a:r>
            <a:r>
              <a:rPr lang="fr-FR" sz="1600" dirty="0" err="1" smtClean="0"/>
              <a:t>during</a:t>
            </a:r>
            <a:r>
              <a:rPr lang="fr-FR" sz="1600" dirty="0" smtClean="0"/>
              <a:t> OLE </a:t>
            </a:r>
            <a:r>
              <a:rPr lang="fr-FR" sz="1600" dirty="0" err="1" smtClean="0"/>
              <a:t>is</a:t>
            </a:r>
            <a:r>
              <a:rPr lang="fr-FR" sz="1600" dirty="0" smtClean="0"/>
              <a:t> </a:t>
            </a:r>
            <a:r>
              <a:rPr lang="fr-FR" sz="1600" dirty="0" err="1" smtClean="0"/>
              <a:t>coherent</a:t>
            </a:r>
            <a:r>
              <a:rPr lang="fr-FR" sz="1600" dirty="0" smtClean="0"/>
              <a:t> </a:t>
            </a:r>
            <a:r>
              <a:rPr lang="fr-FR" sz="1600" dirty="0" err="1" smtClean="0"/>
              <a:t>with</a:t>
            </a:r>
            <a:r>
              <a:rPr lang="fr-FR" sz="1600" dirty="0" smtClean="0"/>
              <a:t> </a:t>
            </a:r>
            <a:r>
              <a:rPr lang="fr-FR" sz="1600" dirty="0" err="1" smtClean="0"/>
              <a:t>prevention</a:t>
            </a:r>
            <a:r>
              <a:rPr lang="fr-FR" sz="1600" dirty="0" smtClean="0"/>
              <a:t> </a:t>
            </a:r>
            <a:r>
              <a:rPr lang="fr-FR" sz="1600" dirty="0" err="1" smtClean="0"/>
              <a:t>behavior</a:t>
            </a:r>
            <a:r>
              <a:rPr lang="fr-FR" sz="1600" dirty="0" smtClean="0"/>
              <a:t> </a:t>
            </a:r>
            <a:r>
              <a:rPr lang="fr-FR" sz="1600" dirty="0" err="1" smtClean="0"/>
              <a:t>during</a:t>
            </a:r>
            <a:r>
              <a:rPr lang="fr-FR" sz="1600" dirty="0" smtClean="0"/>
              <a:t> DBP. </a:t>
            </a:r>
            <a:r>
              <a:rPr lang="fr-FR" sz="1600" dirty="0" err="1" smtClean="0"/>
              <a:t>Reduced</a:t>
            </a:r>
            <a:r>
              <a:rPr lang="fr-FR" sz="1600" dirty="0" smtClean="0"/>
              <a:t> </a:t>
            </a:r>
            <a:r>
              <a:rPr lang="fr-FR" sz="1600" dirty="0" err="1" smtClean="0"/>
              <a:t>probability</a:t>
            </a:r>
            <a:r>
              <a:rPr lang="fr-FR" sz="1600" dirty="0" smtClean="0"/>
              <a:t> for:</a:t>
            </a:r>
          </a:p>
          <a:p>
            <a:pPr marL="285750" indent="-285750">
              <a:buFontTx/>
              <a:buChar char="-"/>
            </a:pPr>
            <a:r>
              <a:rPr lang="fr-FR" sz="1600" dirty="0" err="1" smtClean="0"/>
              <a:t>Low-level</a:t>
            </a:r>
            <a:r>
              <a:rPr lang="fr-FR" sz="1600" dirty="0" smtClean="0"/>
              <a:t> </a:t>
            </a:r>
            <a:r>
              <a:rPr lang="fr-FR" sz="1600" dirty="0" err="1" smtClean="0"/>
              <a:t>users</a:t>
            </a:r>
            <a:r>
              <a:rPr lang="fr-FR" sz="1600" dirty="0" smtClean="0"/>
              <a:t> of condoms </a:t>
            </a:r>
            <a:r>
              <a:rPr lang="fr-FR" sz="1600" dirty="0" err="1" smtClean="0"/>
              <a:t>during</a:t>
            </a:r>
            <a:r>
              <a:rPr lang="fr-FR" sz="1600" dirty="0" smtClean="0"/>
              <a:t> DBP</a:t>
            </a:r>
          </a:p>
          <a:p>
            <a:pPr marL="285750" indent="-285750">
              <a:buFontTx/>
              <a:buChar char="-"/>
            </a:pPr>
            <a:r>
              <a:rPr lang="fr-FR" sz="1600" dirty="0" err="1" smtClean="0"/>
              <a:t>Systematic</a:t>
            </a:r>
            <a:r>
              <a:rPr lang="fr-FR" sz="1600" dirty="0" smtClean="0"/>
              <a:t> </a:t>
            </a:r>
            <a:r>
              <a:rPr lang="fr-FR" sz="1600" dirty="0" err="1" smtClean="0"/>
              <a:t>users</a:t>
            </a:r>
            <a:r>
              <a:rPr lang="fr-FR" sz="1600" dirty="0" smtClean="0"/>
              <a:t> of </a:t>
            </a:r>
            <a:r>
              <a:rPr lang="fr-FR" sz="1600" dirty="0" err="1" smtClean="0"/>
              <a:t>PrEP</a:t>
            </a:r>
            <a:r>
              <a:rPr lang="fr-FR" sz="1600" dirty="0" smtClean="0"/>
              <a:t> </a:t>
            </a:r>
            <a:r>
              <a:rPr lang="fr-FR" sz="1600" dirty="0" err="1" smtClean="0"/>
              <a:t>during</a:t>
            </a:r>
            <a:r>
              <a:rPr lang="fr-FR" sz="1600" dirty="0" smtClean="0"/>
              <a:t> DBP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9038590" y="5057535"/>
            <a:ext cx="3094999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The </a:t>
            </a:r>
            <a:r>
              <a:rPr lang="fr-FR" sz="1600" dirty="0" err="1" smtClean="0"/>
              <a:t>onset</a:t>
            </a:r>
            <a:r>
              <a:rPr lang="fr-FR" sz="1600" dirty="0" smtClean="0"/>
              <a:t> of at least 1 STI </a:t>
            </a:r>
            <a:r>
              <a:rPr lang="fr-FR" sz="1600" dirty="0" err="1" smtClean="0"/>
              <a:t>increased</a:t>
            </a:r>
            <a:r>
              <a:rPr lang="fr-FR" sz="1600" dirty="0" smtClean="0"/>
              <a:t> the </a:t>
            </a:r>
            <a:r>
              <a:rPr lang="fr-FR" sz="1600" dirty="0" err="1" smtClean="0"/>
              <a:t>probability</a:t>
            </a:r>
            <a:r>
              <a:rPr lang="fr-FR" sz="1600" dirty="0" smtClean="0"/>
              <a:t> of condom </a:t>
            </a:r>
            <a:r>
              <a:rPr lang="fr-FR" sz="1600" dirty="0" err="1" smtClean="0"/>
              <a:t>resumption</a:t>
            </a:r>
            <a:r>
              <a:rPr lang="fr-FR" sz="1600" dirty="0" smtClean="0"/>
              <a:t> </a:t>
            </a:r>
            <a:r>
              <a:rPr lang="fr-FR" sz="1600" dirty="0" err="1" smtClean="0"/>
              <a:t>alone</a:t>
            </a:r>
            <a:r>
              <a:rPr lang="fr-FR" sz="1600" dirty="0" smtClean="0"/>
              <a:t> and </a:t>
            </a:r>
            <a:r>
              <a:rPr lang="fr-FR" sz="1600" dirty="0" err="1" smtClean="0"/>
              <a:t>combined</a:t>
            </a:r>
            <a:r>
              <a:rPr lang="fr-FR" sz="1600" dirty="0" smtClean="0"/>
              <a:t> </a:t>
            </a:r>
            <a:r>
              <a:rPr lang="fr-FR" sz="1600" dirty="0" err="1" smtClean="0"/>
              <a:t>with</a:t>
            </a:r>
            <a:r>
              <a:rPr lang="fr-FR" sz="1600" dirty="0" smtClean="0"/>
              <a:t> </a:t>
            </a:r>
            <a:r>
              <a:rPr lang="fr-FR" sz="1600" dirty="0" err="1" smtClean="0"/>
              <a:t>PrEP</a:t>
            </a:r>
            <a:r>
              <a:rPr lang="fr-FR" sz="1600" dirty="0" smtClean="0"/>
              <a:t> </a:t>
            </a:r>
          </a:p>
        </p:txBody>
      </p:sp>
      <p:sp>
        <p:nvSpPr>
          <p:cNvPr id="33" name="Flèche droite 32"/>
          <p:cNvSpPr/>
          <p:nvPr/>
        </p:nvSpPr>
        <p:spPr>
          <a:xfrm>
            <a:off x="8569204" y="5870306"/>
            <a:ext cx="453244" cy="345440"/>
          </a:xfrm>
          <a:prstGeom prst="rightArrow">
            <a:avLst/>
          </a:prstGeom>
          <a:solidFill>
            <a:srgbClr val="ED1C24"/>
          </a:solidFill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6" name="Tableau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479492"/>
              </p:ext>
            </p:extLst>
          </p:nvPr>
        </p:nvGraphicFramePr>
        <p:xfrm>
          <a:off x="117021" y="1007883"/>
          <a:ext cx="8427690" cy="5158052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5033137">
                  <a:extLst>
                    <a:ext uri="{9D8B030D-6E8A-4147-A177-3AD203B41FA5}">
                      <a16:colId xmlns:a16="http://schemas.microsoft.com/office/drawing/2014/main" val="4096281669"/>
                    </a:ext>
                  </a:extLst>
                </a:gridCol>
                <a:gridCol w="822807">
                  <a:extLst>
                    <a:ext uri="{9D8B030D-6E8A-4147-A177-3AD203B41FA5}">
                      <a16:colId xmlns:a16="http://schemas.microsoft.com/office/drawing/2014/main" val="157723085"/>
                    </a:ext>
                  </a:extLst>
                </a:gridCol>
                <a:gridCol w="821539">
                  <a:extLst>
                    <a:ext uri="{9D8B030D-6E8A-4147-A177-3AD203B41FA5}">
                      <a16:colId xmlns:a16="http://schemas.microsoft.com/office/drawing/2014/main" val="852356692"/>
                    </a:ext>
                  </a:extLst>
                </a:gridCol>
                <a:gridCol w="757458">
                  <a:extLst>
                    <a:ext uri="{9D8B030D-6E8A-4147-A177-3AD203B41FA5}">
                      <a16:colId xmlns:a16="http://schemas.microsoft.com/office/drawing/2014/main" val="1865710568"/>
                    </a:ext>
                  </a:extLst>
                </a:gridCol>
                <a:gridCol w="992749">
                  <a:extLst>
                    <a:ext uri="{9D8B030D-6E8A-4147-A177-3AD203B41FA5}">
                      <a16:colId xmlns:a16="http://schemas.microsoft.com/office/drawing/2014/main" val="1052102326"/>
                    </a:ext>
                  </a:extLst>
                </a:gridCol>
              </a:tblGrid>
              <a:tr h="84390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Covariates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PrEP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fr-FR" sz="180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--&gt; </a:t>
                      </a:r>
                    </a:p>
                    <a:p>
                      <a:pPr algn="ctr" fontAlgn="b"/>
                      <a:r>
                        <a:rPr lang="fr-FR" sz="1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Only</a:t>
                      </a:r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condom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PrEP</a:t>
                      </a:r>
                      <a:endParaRPr lang="fr-FR" sz="180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--&gt; </a:t>
                      </a:r>
                      <a:endParaRPr lang="fr-FR" sz="180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fr-FR" sz="1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PrEP</a:t>
                      </a:r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&amp; Condom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631007"/>
                  </a:ext>
                </a:extLst>
              </a:tr>
              <a:tr h="286465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HR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p-value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HR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p-value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705486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Age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year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solidFill>
                            <a:srgbClr val="1402BE"/>
                          </a:solidFill>
                          <a:effectLst/>
                          <a:latin typeface="+mj-lt"/>
                        </a:rPr>
                        <a:t>0.98</a:t>
                      </a:r>
                      <a:endParaRPr lang="fr-FR" sz="1600" b="1" i="0" u="none" strike="noStrike" dirty="0">
                        <a:solidFill>
                          <a:srgbClr val="1402BE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solidFill>
                            <a:srgbClr val="1402BE"/>
                          </a:solidFill>
                          <a:effectLst/>
                          <a:latin typeface="+mj-lt"/>
                        </a:rPr>
                        <a:t>0.01</a:t>
                      </a:r>
                      <a:endParaRPr lang="fr-FR" sz="1600" b="1" i="0" u="none" strike="noStrike" dirty="0">
                        <a:solidFill>
                          <a:srgbClr val="1402BE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solidFill>
                            <a:srgbClr val="1402BE"/>
                          </a:solidFill>
                          <a:effectLst/>
                          <a:latin typeface="+mj-lt"/>
                        </a:rPr>
                        <a:t>0.99</a:t>
                      </a:r>
                      <a:endParaRPr lang="fr-FR" sz="1600" b="1" i="0" u="none" strike="noStrike" dirty="0">
                        <a:solidFill>
                          <a:srgbClr val="1402BE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solidFill>
                            <a:srgbClr val="1402BE"/>
                          </a:solidFill>
                          <a:effectLst/>
                          <a:latin typeface="+mj-lt"/>
                        </a:rPr>
                        <a:t>0.02</a:t>
                      </a:r>
                      <a:endParaRPr lang="fr-FR" sz="1600" b="1" i="0" u="none" strike="noStrike" dirty="0">
                        <a:solidFill>
                          <a:srgbClr val="1402BE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717209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&gt;High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school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High school or less)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0.61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&lt;0.01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1.67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16207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Has a main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partner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1.66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715076"/>
                  </a:ext>
                </a:extLst>
              </a:tr>
              <a:tr h="3216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Nb </a:t>
                      </a:r>
                      <a:r>
                        <a:rPr lang="fr-FR" sz="1600" b="1" u="none" strike="noStrike" dirty="0" err="1">
                          <a:effectLst/>
                          <a:latin typeface="+mj-lt"/>
                        </a:rPr>
                        <a:t>Sexual</a:t>
                      </a:r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encounters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sexual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encounter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1.02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663634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 err="1">
                          <a:effectLst/>
                          <a:latin typeface="+mj-lt"/>
                        </a:rPr>
                        <a:t>Risk</a:t>
                      </a:r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perception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point of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increase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1.15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823271"/>
                  </a:ext>
                </a:extLst>
              </a:tr>
              <a:tr h="2794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Nb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Partners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partner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1.01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493681"/>
                  </a:ext>
                </a:extLst>
              </a:tr>
              <a:tr h="3373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Sensation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seeking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point of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increase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1.05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738461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Known</a:t>
                      </a:r>
                      <a:r>
                        <a:rPr lang="fr-FR" sz="16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partner’s</a:t>
                      </a:r>
                      <a:r>
                        <a:rPr lang="fr-F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HIV </a:t>
                      </a:r>
                      <a:r>
                        <a:rPr lang="fr-FR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r>
                        <a:rPr lang="fr-F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600" b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</a:t>
                      </a:r>
                      <a:r>
                        <a:rPr lang="fr-F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no)</a:t>
                      </a:r>
                      <a:endParaRPr lang="fr-F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0.58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0.99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599569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Practice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Chemsex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0.29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0.60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774010"/>
                  </a:ext>
                </a:extLst>
              </a:tr>
              <a:tr h="32239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Use 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cannabis/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alcohol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0.59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0.88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80837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Exclusively</a:t>
                      </a:r>
                      <a:r>
                        <a:rPr lang="fr-FR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insertive</a:t>
                      </a:r>
                      <a:r>
                        <a:rPr lang="fr-FR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: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0.73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62649"/>
                  </a:ext>
                </a:extLst>
              </a:tr>
              <a:tr h="32865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Low-level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 of condom </a:t>
                      </a:r>
                      <a:r>
                        <a:rPr lang="fr-FR" sz="1600" b="1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during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DBP 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high-</a:t>
                      </a:r>
                      <a:r>
                        <a:rPr lang="fr-FR" sz="1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use)</a:t>
                      </a:r>
                      <a:endParaRPr lang="fr-F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0.42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0.44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657329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Systematic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use of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PrEP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during</a:t>
                      </a:r>
                      <a:r>
                        <a:rPr lang="fr-FR" sz="1600" b="1" u="none" strike="noStrike" baseline="0" dirty="0" smtClean="0">
                          <a:effectLst/>
                          <a:latin typeface="+mj-lt"/>
                        </a:rPr>
                        <a:t> DBP 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: non-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systematic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use)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0.25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561924"/>
                  </a:ext>
                </a:extLst>
              </a:tr>
              <a:tr h="25549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STIs</a:t>
                      </a:r>
                      <a:r>
                        <a:rPr lang="fr-F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onset</a:t>
                      </a:r>
                      <a:r>
                        <a:rPr lang="fr-F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OLE </a:t>
                      </a:r>
                      <a:r>
                        <a:rPr lang="fr-F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600" b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</a:t>
                      </a:r>
                      <a:r>
                        <a:rPr lang="fr-F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fr-FR" sz="1600" b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no)</a:t>
                      </a:r>
                      <a:endParaRPr lang="fr-F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1.57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1.26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432847"/>
                  </a:ext>
                </a:extLst>
              </a:tr>
            </a:tbl>
          </a:graphicData>
        </a:graphic>
      </p:graphicFrame>
      <p:graphicFrame>
        <p:nvGraphicFramePr>
          <p:cNvPr id="37" name="Tableau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851627"/>
              </p:ext>
            </p:extLst>
          </p:nvPr>
        </p:nvGraphicFramePr>
        <p:xfrm>
          <a:off x="120176" y="1007883"/>
          <a:ext cx="8427690" cy="5158052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5033137">
                  <a:extLst>
                    <a:ext uri="{9D8B030D-6E8A-4147-A177-3AD203B41FA5}">
                      <a16:colId xmlns:a16="http://schemas.microsoft.com/office/drawing/2014/main" val="4096281669"/>
                    </a:ext>
                  </a:extLst>
                </a:gridCol>
                <a:gridCol w="822807">
                  <a:extLst>
                    <a:ext uri="{9D8B030D-6E8A-4147-A177-3AD203B41FA5}">
                      <a16:colId xmlns:a16="http://schemas.microsoft.com/office/drawing/2014/main" val="157723085"/>
                    </a:ext>
                  </a:extLst>
                </a:gridCol>
                <a:gridCol w="821539">
                  <a:extLst>
                    <a:ext uri="{9D8B030D-6E8A-4147-A177-3AD203B41FA5}">
                      <a16:colId xmlns:a16="http://schemas.microsoft.com/office/drawing/2014/main" val="852356692"/>
                    </a:ext>
                  </a:extLst>
                </a:gridCol>
                <a:gridCol w="757458">
                  <a:extLst>
                    <a:ext uri="{9D8B030D-6E8A-4147-A177-3AD203B41FA5}">
                      <a16:colId xmlns:a16="http://schemas.microsoft.com/office/drawing/2014/main" val="1865710568"/>
                    </a:ext>
                  </a:extLst>
                </a:gridCol>
                <a:gridCol w="992749">
                  <a:extLst>
                    <a:ext uri="{9D8B030D-6E8A-4147-A177-3AD203B41FA5}">
                      <a16:colId xmlns:a16="http://schemas.microsoft.com/office/drawing/2014/main" val="1052102326"/>
                    </a:ext>
                  </a:extLst>
                </a:gridCol>
              </a:tblGrid>
              <a:tr h="84390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Covariates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PrEP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fr-FR" sz="180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--&gt; </a:t>
                      </a:r>
                    </a:p>
                    <a:p>
                      <a:pPr algn="ctr" fontAlgn="b"/>
                      <a:r>
                        <a:rPr lang="fr-FR" sz="1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Only</a:t>
                      </a:r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condom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PrEP</a:t>
                      </a:r>
                      <a:endParaRPr lang="fr-FR" sz="180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--&gt; </a:t>
                      </a:r>
                      <a:endParaRPr lang="fr-FR" sz="180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fr-FR" sz="1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PrEP</a:t>
                      </a:r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&amp; Condom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631007"/>
                  </a:ext>
                </a:extLst>
              </a:tr>
              <a:tr h="286465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HR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p-value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HR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p-value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705486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Age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year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0.98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0.01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0.99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0.02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717209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&gt;High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school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High school or less)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solidFill>
                            <a:srgbClr val="1402BE"/>
                          </a:solidFill>
                          <a:effectLst/>
                          <a:latin typeface="+mj-lt"/>
                        </a:rPr>
                        <a:t>0.61</a:t>
                      </a:r>
                      <a:endParaRPr lang="fr-FR" sz="1600" b="1" i="0" u="none" strike="noStrike" dirty="0">
                        <a:solidFill>
                          <a:srgbClr val="1402BE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solidFill>
                            <a:srgbClr val="1402BE"/>
                          </a:solidFill>
                          <a:effectLst/>
                          <a:latin typeface="+mj-lt"/>
                        </a:rPr>
                        <a:t>&lt;0.01</a:t>
                      </a:r>
                      <a:endParaRPr lang="fr-FR" sz="1600" b="1" i="0" u="none" strike="noStrike" dirty="0">
                        <a:solidFill>
                          <a:srgbClr val="1402BE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solidFill>
                            <a:srgbClr val="DC22B9"/>
                          </a:solidFill>
                          <a:effectLst/>
                          <a:latin typeface="+mj-lt"/>
                        </a:rPr>
                        <a:t>1.67</a:t>
                      </a:r>
                      <a:endParaRPr lang="fr-FR" sz="1600" b="1" i="0" u="none" strike="noStrike" dirty="0">
                        <a:solidFill>
                          <a:srgbClr val="DC22B9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kern="1200" dirty="0" smtClean="0">
                          <a:solidFill>
                            <a:srgbClr val="DC22B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1" i="0" u="none" strike="noStrike" kern="1200" dirty="0">
                        <a:solidFill>
                          <a:srgbClr val="DC22B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16207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Has a main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partner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1.66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715076"/>
                  </a:ext>
                </a:extLst>
              </a:tr>
              <a:tr h="3216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Nb </a:t>
                      </a:r>
                      <a:r>
                        <a:rPr lang="fr-FR" sz="1600" b="1" u="none" strike="noStrike" dirty="0" err="1">
                          <a:effectLst/>
                          <a:latin typeface="+mj-lt"/>
                        </a:rPr>
                        <a:t>Sexual</a:t>
                      </a:r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encounters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sexual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encounter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1.02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663634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 err="1">
                          <a:effectLst/>
                          <a:latin typeface="+mj-lt"/>
                        </a:rPr>
                        <a:t>Risk</a:t>
                      </a:r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perception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point of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increase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1.15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823271"/>
                  </a:ext>
                </a:extLst>
              </a:tr>
              <a:tr h="2794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Nb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Partners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partner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1.01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493681"/>
                  </a:ext>
                </a:extLst>
              </a:tr>
              <a:tr h="3373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Sensation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seeking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point of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increase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1.05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738461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Known</a:t>
                      </a:r>
                      <a:r>
                        <a:rPr lang="fr-FR" sz="16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partner’s</a:t>
                      </a:r>
                      <a:r>
                        <a:rPr lang="fr-F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HIV </a:t>
                      </a:r>
                      <a:r>
                        <a:rPr lang="fr-FR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r>
                        <a:rPr lang="fr-F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600" b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</a:t>
                      </a:r>
                      <a:r>
                        <a:rPr lang="fr-F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no)</a:t>
                      </a:r>
                      <a:endParaRPr lang="fr-F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0.58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0.99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599569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Practice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Chemsex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0.29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0.60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774010"/>
                  </a:ext>
                </a:extLst>
              </a:tr>
              <a:tr h="32239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Use 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cannabis/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alcohol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0.59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0.88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80837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Exclusively</a:t>
                      </a:r>
                      <a:r>
                        <a:rPr lang="fr-FR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insertive</a:t>
                      </a:r>
                      <a:r>
                        <a:rPr lang="fr-FR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: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0.73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62649"/>
                  </a:ext>
                </a:extLst>
              </a:tr>
              <a:tr h="32865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Low-level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 of condom </a:t>
                      </a:r>
                      <a:r>
                        <a:rPr lang="fr-FR" sz="1600" b="1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during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DBP 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high-</a:t>
                      </a:r>
                      <a:r>
                        <a:rPr lang="fr-FR" sz="1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use)</a:t>
                      </a:r>
                      <a:endParaRPr lang="fr-F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0.42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0.44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657329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Systematic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use of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PrEP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during</a:t>
                      </a:r>
                      <a:r>
                        <a:rPr lang="fr-FR" sz="1600" b="1" u="none" strike="noStrike" baseline="0" dirty="0" smtClean="0">
                          <a:effectLst/>
                          <a:latin typeface="+mj-lt"/>
                        </a:rPr>
                        <a:t> DBP 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: non-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systematic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use)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0.25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561924"/>
                  </a:ext>
                </a:extLst>
              </a:tr>
              <a:tr h="25549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STIs</a:t>
                      </a:r>
                      <a:r>
                        <a:rPr lang="fr-F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onset</a:t>
                      </a:r>
                      <a:r>
                        <a:rPr lang="fr-F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OLE </a:t>
                      </a:r>
                      <a:r>
                        <a:rPr lang="fr-F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600" b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</a:t>
                      </a:r>
                      <a:r>
                        <a:rPr lang="fr-F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fr-FR" sz="1600" b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no)</a:t>
                      </a:r>
                      <a:endParaRPr lang="fr-F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1.57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1.26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432847"/>
                  </a:ext>
                </a:extLst>
              </a:tr>
            </a:tbl>
          </a:graphicData>
        </a:graphic>
      </p:graphicFrame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790450"/>
              </p:ext>
            </p:extLst>
          </p:nvPr>
        </p:nvGraphicFramePr>
        <p:xfrm>
          <a:off x="113108" y="1008890"/>
          <a:ext cx="8427690" cy="5158052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5033137">
                  <a:extLst>
                    <a:ext uri="{9D8B030D-6E8A-4147-A177-3AD203B41FA5}">
                      <a16:colId xmlns:a16="http://schemas.microsoft.com/office/drawing/2014/main" val="4096281669"/>
                    </a:ext>
                  </a:extLst>
                </a:gridCol>
                <a:gridCol w="822807">
                  <a:extLst>
                    <a:ext uri="{9D8B030D-6E8A-4147-A177-3AD203B41FA5}">
                      <a16:colId xmlns:a16="http://schemas.microsoft.com/office/drawing/2014/main" val="157723085"/>
                    </a:ext>
                  </a:extLst>
                </a:gridCol>
                <a:gridCol w="821539">
                  <a:extLst>
                    <a:ext uri="{9D8B030D-6E8A-4147-A177-3AD203B41FA5}">
                      <a16:colId xmlns:a16="http://schemas.microsoft.com/office/drawing/2014/main" val="852356692"/>
                    </a:ext>
                  </a:extLst>
                </a:gridCol>
                <a:gridCol w="757458">
                  <a:extLst>
                    <a:ext uri="{9D8B030D-6E8A-4147-A177-3AD203B41FA5}">
                      <a16:colId xmlns:a16="http://schemas.microsoft.com/office/drawing/2014/main" val="1865710568"/>
                    </a:ext>
                  </a:extLst>
                </a:gridCol>
                <a:gridCol w="992749">
                  <a:extLst>
                    <a:ext uri="{9D8B030D-6E8A-4147-A177-3AD203B41FA5}">
                      <a16:colId xmlns:a16="http://schemas.microsoft.com/office/drawing/2014/main" val="1052102326"/>
                    </a:ext>
                  </a:extLst>
                </a:gridCol>
              </a:tblGrid>
              <a:tr h="84390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Covariates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PrEP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fr-FR" sz="180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--&gt; </a:t>
                      </a:r>
                    </a:p>
                    <a:p>
                      <a:pPr algn="ctr" fontAlgn="b"/>
                      <a:r>
                        <a:rPr lang="fr-FR" sz="1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Only</a:t>
                      </a:r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condom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PrEP</a:t>
                      </a:r>
                      <a:endParaRPr lang="fr-FR" sz="180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--&gt; </a:t>
                      </a:r>
                      <a:endParaRPr lang="fr-FR" sz="180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fr-FR" sz="1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PrEP</a:t>
                      </a:r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&amp; Condom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631007"/>
                  </a:ext>
                </a:extLst>
              </a:tr>
              <a:tr h="286465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HR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p-value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HR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p-value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705486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Age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year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0.98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0.01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0.99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0.02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717209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&gt;High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school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High school or less)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0.61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&lt;0.01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1.67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16207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Has a main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partner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solidFill>
                            <a:srgbClr val="1402BE"/>
                          </a:solidFill>
                          <a:effectLst/>
                          <a:latin typeface="+mj-lt"/>
                        </a:rPr>
                        <a:t>1.66</a:t>
                      </a:r>
                      <a:endParaRPr lang="fr-FR" sz="1600" b="1" i="0" u="none" strike="noStrike" dirty="0">
                        <a:solidFill>
                          <a:srgbClr val="1402BE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u="none" strike="noStrike" kern="1200" dirty="0" smtClean="0">
                          <a:solidFill>
                            <a:srgbClr val="1402B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1" i="0" u="none" strike="noStrike" kern="1200" dirty="0" smtClean="0">
                        <a:solidFill>
                          <a:srgbClr val="1402BE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715076"/>
                  </a:ext>
                </a:extLst>
              </a:tr>
              <a:tr h="3216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Nb </a:t>
                      </a:r>
                      <a:r>
                        <a:rPr lang="fr-FR" sz="1600" b="1" u="none" strike="noStrike" dirty="0" err="1">
                          <a:effectLst/>
                          <a:latin typeface="+mj-lt"/>
                        </a:rPr>
                        <a:t>Sexual</a:t>
                      </a:r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encounters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sexual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encounter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solidFill>
                            <a:srgbClr val="1402BE"/>
                          </a:solidFill>
                          <a:effectLst/>
                          <a:latin typeface="+mj-lt"/>
                        </a:rPr>
                        <a:t>1.02</a:t>
                      </a:r>
                      <a:endParaRPr lang="fr-FR" sz="1600" b="1" i="0" u="none" strike="noStrike" dirty="0">
                        <a:solidFill>
                          <a:srgbClr val="1402BE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u="none" strike="noStrike" kern="1200" dirty="0" smtClean="0">
                          <a:solidFill>
                            <a:srgbClr val="1402B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1" i="0" u="none" strike="noStrike" kern="1200" dirty="0" smtClean="0">
                        <a:solidFill>
                          <a:srgbClr val="1402BE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663634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 err="1">
                          <a:effectLst/>
                          <a:latin typeface="+mj-lt"/>
                        </a:rPr>
                        <a:t>Risk</a:t>
                      </a:r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perception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point of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increase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solidFill>
                            <a:srgbClr val="1402BE"/>
                          </a:solidFill>
                          <a:effectLst/>
                          <a:latin typeface="+mj-lt"/>
                        </a:rPr>
                        <a:t>1.15</a:t>
                      </a:r>
                      <a:endParaRPr lang="fr-FR" sz="1600" b="1" i="0" u="none" strike="noStrike" dirty="0">
                        <a:solidFill>
                          <a:srgbClr val="1402BE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kern="1200" dirty="0" smtClean="0">
                          <a:solidFill>
                            <a:srgbClr val="1402B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1" i="0" u="none" strike="noStrike" kern="1200" dirty="0">
                        <a:solidFill>
                          <a:srgbClr val="1402BE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823271"/>
                  </a:ext>
                </a:extLst>
              </a:tr>
              <a:tr h="2794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Nb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Partners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partner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solidFill>
                            <a:srgbClr val="DC22B9"/>
                          </a:solidFill>
                          <a:effectLst/>
                          <a:latin typeface="+mj-lt"/>
                        </a:rPr>
                        <a:t>1.01</a:t>
                      </a:r>
                      <a:endParaRPr lang="fr-FR" sz="1600" b="1" i="0" u="none" strike="noStrike" dirty="0">
                        <a:solidFill>
                          <a:srgbClr val="DC22B9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kern="1200" dirty="0" smtClean="0">
                          <a:solidFill>
                            <a:srgbClr val="DC22B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1" i="0" u="none" strike="noStrike" kern="1200" dirty="0">
                        <a:solidFill>
                          <a:srgbClr val="DC22B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493681"/>
                  </a:ext>
                </a:extLst>
              </a:tr>
              <a:tr h="3373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Sensation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seeking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point of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increase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solidFill>
                            <a:srgbClr val="DC22B9"/>
                          </a:solidFill>
                          <a:effectLst/>
                          <a:latin typeface="+mj-lt"/>
                        </a:rPr>
                        <a:t>1.05</a:t>
                      </a:r>
                      <a:endParaRPr lang="fr-FR" sz="1600" b="1" i="0" u="none" strike="noStrike" dirty="0">
                        <a:solidFill>
                          <a:srgbClr val="DC22B9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kern="1200" dirty="0" smtClean="0">
                          <a:solidFill>
                            <a:srgbClr val="DC22B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1" i="0" u="none" strike="noStrike" kern="1200" dirty="0">
                        <a:solidFill>
                          <a:srgbClr val="DC22B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738461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Known</a:t>
                      </a:r>
                      <a:r>
                        <a:rPr lang="fr-FR" sz="16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partner’s</a:t>
                      </a:r>
                      <a:r>
                        <a:rPr lang="fr-F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HIV </a:t>
                      </a:r>
                      <a:r>
                        <a:rPr lang="fr-FR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r>
                        <a:rPr lang="fr-F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600" b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</a:t>
                      </a:r>
                      <a:r>
                        <a:rPr lang="fr-F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no)</a:t>
                      </a:r>
                      <a:endParaRPr lang="fr-F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0.58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0.99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599569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Practice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Chemsex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0.29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0.60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774010"/>
                  </a:ext>
                </a:extLst>
              </a:tr>
              <a:tr h="32239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Use 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cannabis/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alcohol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0.59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0.88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80837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Exclusively</a:t>
                      </a:r>
                      <a:r>
                        <a:rPr lang="fr-FR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insertive</a:t>
                      </a:r>
                      <a:r>
                        <a:rPr lang="fr-FR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: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0.73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62649"/>
                  </a:ext>
                </a:extLst>
              </a:tr>
              <a:tr h="32865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Low-level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 of condom </a:t>
                      </a:r>
                      <a:r>
                        <a:rPr lang="fr-FR" sz="1600" b="1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during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DBP 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high-</a:t>
                      </a:r>
                      <a:r>
                        <a:rPr lang="fr-FR" sz="1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use)</a:t>
                      </a:r>
                      <a:endParaRPr lang="fr-F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0.42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0.44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657329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Systematic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use of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PrEP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during</a:t>
                      </a:r>
                      <a:r>
                        <a:rPr lang="fr-FR" sz="1600" b="1" u="none" strike="noStrike" baseline="0" dirty="0" smtClean="0">
                          <a:effectLst/>
                          <a:latin typeface="+mj-lt"/>
                        </a:rPr>
                        <a:t> DBP 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: non-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systematic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use)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0.25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561924"/>
                  </a:ext>
                </a:extLst>
              </a:tr>
              <a:tr h="25549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STIs</a:t>
                      </a:r>
                      <a:r>
                        <a:rPr lang="fr-F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onset</a:t>
                      </a:r>
                      <a:r>
                        <a:rPr lang="fr-F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OLE </a:t>
                      </a:r>
                      <a:r>
                        <a:rPr lang="fr-F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600" b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</a:t>
                      </a:r>
                      <a:r>
                        <a:rPr lang="fr-F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fr-FR" sz="1600" b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no)</a:t>
                      </a:r>
                      <a:endParaRPr lang="fr-F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1.57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1.26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432847"/>
                  </a:ext>
                </a:extLst>
              </a:tr>
            </a:tbl>
          </a:graphicData>
        </a:graphic>
      </p:graphicFrame>
      <p:graphicFrame>
        <p:nvGraphicFramePr>
          <p:cNvPr id="39" name="Tableau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461351"/>
              </p:ext>
            </p:extLst>
          </p:nvPr>
        </p:nvGraphicFramePr>
        <p:xfrm>
          <a:off x="117738" y="1014893"/>
          <a:ext cx="8427690" cy="5158052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5033137">
                  <a:extLst>
                    <a:ext uri="{9D8B030D-6E8A-4147-A177-3AD203B41FA5}">
                      <a16:colId xmlns:a16="http://schemas.microsoft.com/office/drawing/2014/main" val="4096281669"/>
                    </a:ext>
                  </a:extLst>
                </a:gridCol>
                <a:gridCol w="822807">
                  <a:extLst>
                    <a:ext uri="{9D8B030D-6E8A-4147-A177-3AD203B41FA5}">
                      <a16:colId xmlns:a16="http://schemas.microsoft.com/office/drawing/2014/main" val="157723085"/>
                    </a:ext>
                  </a:extLst>
                </a:gridCol>
                <a:gridCol w="821539">
                  <a:extLst>
                    <a:ext uri="{9D8B030D-6E8A-4147-A177-3AD203B41FA5}">
                      <a16:colId xmlns:a16="http://schemas.microsoft.com/office/drawing/2014/main" val="852356692"/>
                    </a:ext>
                  </a:extLst>
                </a:gridCol>
                <a:gridCol w="757458">
                  <a:extLst>
                    <a:ext uri="{9D8B030D-6E8A-4147-A177-3AD203B41FA5}">
                      <a16:colId xmlns:a16="http://schemas.microsoft.com/office/drawing/2014/main" val="1865710568"/>
                    </a:ext>
                  </a:extLst>
                </a:gridCol>
                <a:gridCol w="992749">
                  <a:extLst>
                    <a:ext uri="{9D8B030D-6E8A-4147-A177-3AD203B41FA5}">
                      <a16:colId xmlns:a16="http://schemas.microsoft.com/office/drawing/2014/main" val="1052102326"/>
                    </a:ext>
                  </a:extLst>
                </a:gridCol>
              </a:tblGrid>
              <a:tr h="84390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Covariates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PrEP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fr-FR" sz="180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--&gt; </a:t>
                      </a:r>
                    </a:p>
                    <a:p>
                      <a:pPr algn="ctr" fontAlgn="b"/>
                      <a:r>
                        <a:rPr lang="fr-FR" sz="1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Only</a:t>
                      </a:r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condom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PrEP</a:t>
                      </a:r>
                      <a:endParaRPr lang="fr-FR" sz="180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--&gt; </a:t>
                      </a:r>
                      <a:endParaRPr lang="fr-FR" sz="180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fr-FR" sz="1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PrEP</a:t>
                      </a:r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&amp; Condom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631007"/>
                  </a:ext>
                </a:extLst>
              </a:tr>
              <a:tr h="286465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HR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p-value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HR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p-value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705486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Age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year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0.98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0.01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0.99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0.02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717209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&gt;High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school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High school or less)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0.61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&lt;0.01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1.67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16207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Has a main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partner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1.66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715076"/>
                  </a:ext>
                </a:extLst>
              </a:tr>
              <a:tr h="3216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Nb </a:t>
                      </a:r>
                      <a:r>
                        <a:rPr lang="fr-FR" sz="1600" b="1" u="none" strike="noStrike" dirty="0" err="1">
                          <a:effectLst/>
                          <a:latin typeface="+mj-lt"/>
                        </a:rPr>
                        <a:t>Sexual</a:t>
                      </a:r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encounters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sexual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encounter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1.02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663634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 err="1">
                          <a:effectLst/>
                          <a:latin typeface="+mj-lt"/>
                        </a:rPr>
                        <a:t>Risk</a:t>
                      </a:r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perception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point of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increase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1.15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823271"/>
                  </a:ext>
                </a:extLst>
              </a:tr>
              <a:tr h="2794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Nb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Partners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partner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1.01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493681"/>
                  </a:ext>
                </a:extLst>
              </a:tr>
              <a:tr h="3373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Sensation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seeking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point of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increase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1.05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738461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Known</a:t>
                      </a:r>
                      <a:r>
                        <a:rPr lang="fr-FR" sz="16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partner’s</a:t>
                      </a:r>
                      <a:r>
                        <a:rPr lang="fr-F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HIV </a:t>
                      </a:r>
                      <a:r>
                        <a:rPr lang="fr-FR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r>
                        <a:rPr lang="fr-F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600" b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</a:t>
                      </a:r>
                      <a:r>
                        <a:rPr lang="fr-F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no)</a:t>
                      </a:r>
                      <a:endParaRPr lang="fr-F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solidFill>
                            <a:srgbClr val="1402BE"/>
                          </a:solidFill>
                          <a:effectLst/>
                          <a:latin typeface="+mj-lt"/>
                        </a:rPr>
                        <a:t>0.58</a:t>
                      </a:r>
                      <a:endParaRPr lang="fr-FR" sz="1600" b="1" i="0" u="none" strike="noStrike" dirty="0">
                        <a:solidFill>
                          <a:srgbClr val="1402BE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u="none" strike="noStrike" kern="1200" dirty="0" smtClean="0">
                          <a:solidFill>
                            <a:srgbClr val="1402B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1" i="0" u="none" strike="noStrike" kern="1200" dirty="0" smtClean="0">
                        <a:solidFill>
                          <a:srgbClr val="1402BE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0.99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599569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Practice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Chemsex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solidFill>
                            <a:srgbClr val="1402BE"/>
                          </a:solidFill>
                          <a:effectLst/>
                          <a:latin typeface="+mj-lt"/>
                        </a:rPr>
                        <a:t>0.29</a:t>
                      </a:r>
                      <a:endParaRPr lang="fr-FR" sz="1600" b="1" i="0" u="none" strike="noStrike" dirty="0">
                        <a:solidFill>
                          <a:srgbClr val="1402BE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u="none" strike="noStrike" kern="1200" dirty="0" smtClean="0">
                          <a:solidFill>
                            <a:srgbClr val="1402B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1" i="0" u="none" strike="noStrike" kern="1200" dirty="0" smtClean="0">
                        <a:solidFill>
                          <a:srgbClr val="1402BE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0.60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774010"/>
                  </a:ext>
                </a:extLst>
              </a:tr>
              <a:tr h="32239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Use 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cannabis/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alcohol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0.59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0.88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80837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Exclusively</a:t>
                      </a:r>
                      <a:r>
                        <a:rPr lang="fr-FR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insertive</a:t>
                      </a:r>
                      <a:r>
                        <a:rPr lang="fr-FR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: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solidFill>
                            <a:srgbClr val="1402BE"/>
                          </a:solidFill>
                          <a:effectLst/>
                          <a:latin typeface="+mj-lt"/>
                        </a:rPr>
                        <a:t>0.73</a:t>
                      </a:r>
                      <a:endParaRPr lang="fr-FR" sz="1600" b="1" i="0" u="none" strike="noStrike" dirty="0">
                        <a:solidFill>
                          <a:srgbClr val="1402BE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solidFill>
                            <a:srgbClr val="1402BE"/>
                          </a:solidFill>
                          <a:effectLst/>
                          <a:latin typeface="+mj-lt"/>
                        </a:rPr>
                        <a:t>0.03</a:t>
                      </a:r>
                      <a:endParaRPr lang="fr-FR" sz="1600" b="1" i="0" u="none" strike="noStrike" dirty="0">
                        <a:solidFill>
                          <a:srgbClr val="1402BE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62649"/>
                  </a:ext>
                </a:extLst>
              </a:tr>
              <a:tr h="32865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Low-level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 of condom </a:t>
                      </a:r>
                      <a:r>
                        <a:rPr lang="fr-FR" sz="1600" b="1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during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DBP 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high-</a:t>
                      </a:r>
                      <a:r>
                        <a:rPr lang="fr-FR" sz="1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use)</a:t>
                      </a:r>
                      <a:endParaRPr lang="fr-F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0.42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0.44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657329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Systematic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use of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PrEP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during</a:t>
                      </a:r>
                      <a:r>
                        <a:rPr lang="fr-FR" sz="1600" b="1" u="none" strike="noStrike" baseline="0" dirty="0" smtClean="0">
                          <a:effectLst/>
                          <a:latin typeface="+mj-lt"/>
                        </a:rPr>
                        <a:t> DBP 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: non-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systematic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use)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0.25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561924"/>
                  </a:ext>
                </a:extLst>
              </a:tr>
              <a:tr h="25549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STIs</a:t>
                      </a:r>
                      <a:r>
                        <a:rPr lang="fr-F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onset</a:t>
                      </a:r>
                      <a:r>
                        <a:rPr lang="fr-F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OLE </a:t>
                      </a:r>
                      <a:r>
                        <a:rPr lang="fr-F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600" b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</a:t>
                      </a:r>
                      <a:r>
                        <a:rPr lang="fr-F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fr-FR" sz="1600" b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no)</a:t>
                      </a:r>
                      <a:endParaRPr lang="fr-F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1.57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1.26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432847"/>
                  </a:ext>
                </a:extLst>
              </a:tr>
            </a:tbl>
          </a:graphicData>
        </a:graphic>
      </p:graphicFrame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822920"/>
              </p:ext>
            </p:extLst>
          </p:nvPr>
        </p:nvGraphicFramePr>
        <p:xfrm>
          <a:off x="116639" y="1008890"/>
          <a:ext cx="8427690" cy="5158052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5033137">
                  <a:extLst>
                    <a:ext uri="{9D8B030D-6E8A-4147-A177-3AD203B41FA5}">
                      <a16:colId xmlns:a16="http://schemas.microsoft.com/office/drawing/2014/main" val="4096281669"/>
                    </a:ext>
                  </a:extLst>
                </a:gridCol>
                <a:gridCol w="822807">
                  <a:extLst>
                    <a:ext uri="{9D8B030D-6E8A-4147-A177-3AD203B41FA5}">
                      <a16:colId xmlns:a16="http://schemas.microsoft.com/office/drawing/2014/main" val="157723085"/>
                    </a:ext>
                  </a:extLst>
                </a:gridCol>
                <a:gridCol w="821539">
                  <a:extLst>
                    <a:ext uri="{9D8B030D-6E8A-4147-A177-3AD203B41FA5}">
                      <a16:colId xmlns:a16="http://schemas.microsoft.com/office/drawing/2014/main" val="852356692"/>
                    </a:ext>
                  </a:extLst>
                </a:gridCol>
                <a:gridCol w="757458">
                  <a:extLst>
                    <a:ext uri="{9D8B030D-6E8A-4147-A177-3AD203B41FA5}">
                      <a16:colId xmlns:a16="http://schemas.microsoft.com/office/drawing/2014/main" val="1865710568"/>
                    </a:ext>
                  </a:extLst>
                </a:gridCol>
                <a:gridCol w="992749">
                  <a:extLst>
                    <a:ext uri="{9D8B030D-6E8A-4147-A177-3AD203B41FA5}">
                      <a16:colId xmlns:a16="http://schemas.microsoft.com/office/drawing/2014/main" val="1052102326"/>
                    </a:ext>
                  </a:extLst>
                </a:gridCol>
              </a:tblGrid>
              <a:tr h="84390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Covariates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PrEP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fr-FR" sz="180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--&gt; </a:t>
                      </a:r>
                    </a:p>
                    <a:p>
                      <a:pPr algn="ctr" fontAlgn="b"/>
                      <a:r>
                        <a:rPr lang="fr-FR" sz="1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Only</a:t>
                      </a:r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condom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PrEP</a:t>
                      </a:r>
                      <a:endParaRPr lang="fr-FR" sz="180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--&gt; </a:t>
                      </a:r>
                      <a:endParaRPr lang="fr-FR" sz="180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fr-FR" sz="1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PrEP</a:t>
                      </a:r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&amp; Condom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631007"/>
                  </a:ext>
                </a:extLst>
              </a:tr>
              <a:tr h="286465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HR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p-value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HR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p-value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705486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Age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year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0.98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0.01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0.99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0.02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717209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&gt;High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school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High school or less)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0.61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&lt;0.01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1.67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16207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Has a main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partner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1.66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715076"/>
                  </a:ext>
                </a:extLst>
              </a:tr>
              <a:tr h="3216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Nb </a:t>
                      </a:r>
                      <a:r>
                        <a:rPr lang="fr-FR" sz="1600" b="1" u="none" strike="noStrike" dirty="0" err="1">
                          <a:effectLst/>
                          <a:latin typeface="+mj-lt"/>
                        </a:rPr>
                        <a:t>Sexual</a:t>
                      </a:r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encounters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sexual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encounter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1.02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663634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 err="1">
                          <a:effectLst/>
                          <a:latin typeface="+mj-lt"/>
                        </a:rPr>
                        <a:t>Risk</a:t>
                      </a:r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perception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point of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increase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1.15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823271"/>
                  </a:ext>
                </a:extLst>
              </a:tr>
              <a:tr h="2794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Nb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Partners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partner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1.01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493681"/>
                  </a:ext>
                </a:extLst>
              </a:tr>
              <a:tr h="3373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Sensation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seeking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point of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increase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1.05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738461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Known</a:t>
                      </a:r>
                      <a:r>
                        <a:rPr lang="fr-FR" sz="16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partner’s</a:t>
                      </a:r>
                      <a:r>
                        <a:rPr lang="fr-F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HIV </a:t>
                      </a:r>
                      <a:r>
                        <a:rPr lang="fr-FR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r>
                        <a:rPr lang="fr-F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600" b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</a:t>
                      </a:r>
                      <a:r>
                        <a:rPr lang="fr-F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no)</a:t>
                      </a:r>
                      <a:endParaRPr lang="fr-F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0.58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0.99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599569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Practice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Chemsex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0.29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0.60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774010"/>
                  </a:ext>
                </a:extLst>
              </a:tr>
              <a:tr h="32239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Use 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cannabis/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alcohol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0.59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0.88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80837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Exclusively</a:t>
                      </a:r>
                      <a:r>
                        <a:rPr lang="fr-FR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insertive</a:t>
                      </a:r>
                      <a:r>
                        <a:rPr lang="fr-FR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: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0.73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62649"/>
                  </a:ext>
                </a:extLst>
              </a:tr>
              <a:tr h="32865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Low-level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 of condom </a:t>
                      </a:r>
                      <a:r>
                        <a:rPr lang="fr-FR" sz="1600" b="1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during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DBP 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high-</a:t>
                      </a:r>
                      <a:r>
                        <a:rPr lang="fr-FR" sz="1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use)</a:t>
                      </a:r>
                      <a:endParaRPr lang="fr-F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solidFill>
                            <a:srgbClr val="1402BE"/>
                          </a:solidFill>
                          <a:effectLst/>
                          <a:latin typeface="+mj-lt"/>
                        </a:rPr>
                        <a:t>0.42</a:t>
                      </a:r>
                      <a:endParaRPr lang="fr-FR" sz="1600" b="1" i="0" u="none" strike="noStrike" dirty="0">
                        <a:solidFill>
                          <a:srgbClr val="1402BE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u="none" strike="noStrike" kern="1200" dirty="0" smtClean="0">
                          <a:solidFill>
                            <a:srgbClr val="1402B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1" i="0" u="none" strike="noStrike" kern="1200" dirty="0" smtClean="0">
                        <a:solidFill>
                          <a:srgbClr val="1402BE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solidFill>
                            <a:srgbClr val="1402BE"/>
                          </a:solidFill>
                          <a:effectLst/>
                          <a:latin typeface="+mj-lt"/>
                        </a:rPr>
                        <a:t>0.44</a:t>
                      </a:r>
                      <a:endParaRPr lang="fr-FR" sz="1600" b="1" i="0" u="none" strike="noStrike" dirty="0">
                        <a:solidFill>
                          <a:srgbClr val="1402BE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u="none" strike="noStrike" kern="1200" dirty="0" smtClean="0">
                          <a:solidFill>
                            <a:srgbClr val="1402B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1" i="0" u="none" strike="noStrike" kern="1200" dirty="0" smtClean="0">
                        <a:solidFill>
                          <a:srgbClr val="1402BE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657329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Systematic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use of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PrEP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during</a:t>
                      </a:r>
                      <a:r>
                        <a:rPr lang="fr-FR" sz="1600" b="1" u="none" strike="noStrike" baseline="0" dirty="0" smtClean="0">
                          <a:effectLst/>
                          <a:latin typeface="+mj-lt"/>
                        </a:rPr>
                        <a:t> DBP 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: non-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systematic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use)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solidFill>
                            <a:srgbClr val="1402BE"/>
                          </a:solidFill>
                          <a:effectLst/>
                          <a:latin typeface="+mj-lt"/>
                        </a:rPr>
                        <a:t>0.25</a:t>
                      </a:r>
                      <a:endParaRPr lang="fr-FR" sz="1600" b="1" i="0" u="none" strike="noStrike" dirty="0">
                        <a:solidFill>
                          <a:srgbClr val="1402BE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u="none" strike="noStrike" kern="1200" dirty="0" smtClean="0">
                          <a:solidFill>
                            <a:srgbClr val="1402B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1" i="0" u="none" strike="noStrike" kern="1200" dirty="0" smtClean="0">
                        <a:solidFill>
                          <a:srgbClr val="1402BE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solidFill>
                            <a:srgbClr val="1402BE"/>
                          </a:solidFill>
                          <a:effectLst/>
                          <a:latin typeface="+mj-lt"/>
                        </a:rPr>
                        <a:t>0.86</a:t>
                      </a:r>
                      <a:endParaRPr lang="fr-FR" sz="1600" b="1" i="0" u="none" strike="noStrike" dirty="0">
                        <a:solidFill>
                          <a:srgbClr val="1402BE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solidFill>
                            <a:srgbClr val="1402BE"/>
                          </a:solidFill>
                          <a:effectLst/>
                          <a:latin typeface="+mj-lt"/>
                        </a:rPr>
                        <a:t>0.02</a:t>
                      </a:r>
                      <a:endParaRPr lang="fr-FR" sz="1600" b="1" i="0" u="none" strike="noStrike" dirty="0">
                        <a:solidFill>
                          <a:srgbClr val="1402BE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561924"/>
                  </a:ext>
                </a:extLst>
              </a:tr>
              <a:tr h="25549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STIs</a:t>
                      </a:r>
                      <a:r>
                        <a:rPr lang="fr-F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onset</a:t>
                      </a:r>
                      <a:r>
                        <a:rPr lang="fr-F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OLE </a:t>
                      </a:r>
                      <a:r>
                        <a:rPr lang="fr-F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600" b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</a:t>
                      </a:r>
                      <a:r>
                        <a:rPr lang="fr-F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fr-FR" sz="1600" b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no)</a:t>
                      </a:r>
                      <a:endParaRPr lang="fr-F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1.57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1.26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432847"/>
                  </a:ext>
                </a:extLst>
              </a:tr>
            </a:tbl>
          </a:graphicData>
        </a:graphic>
      </p:graphicFrame>
      <p:graphicFrame>
        <p:nvGraphicFramePr>
          <p:cNvPr id="41" name="Tableau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332805"/>
              </p:ext>
            </p:extLst>
          </p:nvPr>
        </p:nvGraphicFramePr>
        <p:xfrm>
          <a:off x="113108" y="1003148"/>
          <a:ext cx="8427690" cy="5158052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5033137">
                  <a:extLst>
                    <a:ext uri="{9D8B030D-6E8A-4147-A177-3AD203B41FA5}">
                      <a16:colId xmlns:a16="http://schemas.microsoft.com/office/drawing/2014/main" val="4096281669"/>
                    </a:ext>
                  </a:extLst>
                </a:gridCol>
                <a:gridCol w="822807">
                  <a:extLst>
                    <a:ext uri="{9D8B030D-6E8A-4147-A177-3AD203B41FA5}">
                      <a16:colId xmlns:a16="http://schemas.microsoft.com/office/drawing/2014/main" val="157723085"/>
                    </a:ext>
                  </a:extLst>
                </a:gridCol>
                <a:gridCol w="821539">
                  <a:extLst>
                    <a:ext uri="{9D8B030D-6E8A-4147-A177-3AD203B41FA5}">
                      <a16:colId xmlns:a16="http://schemas.microsoft.com/office/drawing/2014/main" val="852356692"/>
                    </a:ext>
                  </a:extLst>
                </a:gridCol>
                <a:gridCol w="757458">
                  <a:extLst>
                    <a:ext uri="{9D8B030D-6E8A-4147-A177-3AD203B41FA5}">
                      <a16:colId xmlns:a16="http://schemas.microsoft.com/office/drawing/2014/main" val="1865710568"/>
                    </a:ext>
                  </a:extLst>
                </a:gridCol>
                <a:gridCol w="992749">
                  <a:extLst>
                    <a:ext uri="{9D8B030D-6E8A-4147-A177-3AD203B41FA5}">
                      <a16:colId xmlns:a16="http://schemas.microsoft.com/office/drawing/2014/main" val="1052102326"/>
                    </a:ext>
                  </a:extLst>
                </a:gridCol>
              </a:tblGrid>
              <a:tr h="84390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Covariates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PrEP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fr-FR" sz="180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--&gt; </a:t>
                      </a:r>
                    </a:p>
                    <a:p>
                      <a:pPr algn="ctr" fontAlgn="b"/>
                      <a:r>
                        <a:rPr lang="fr-FR" sz="1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Only</a:t>
                      </a:r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condom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PrEP</a:t>
                      </a:r>
                      <a:endParaRPr lang="fr-FR" sz="180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--&gt; </a:t>
                      </a:r>
                      <a:endParaRPr lang="fr-FR" sz="180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fr-FR" sz="1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PrEP</a:t>
                      </a:r>
                      <a:r>
                        <a:rPr lang="fr-F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&amp; Condom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631007"/>
                  </a:ext>
                </a:extLst>
              </a:tr>
              <a:tr h="286465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HR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p-value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HR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p-value</a:t>
                      </a:r>
                      <a:endParaRPr lang="fr-FR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705486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Age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year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0.98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0.01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0.99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0.02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717209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&gt;High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school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High school or less)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0.61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&lt;0.01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1.67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16207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Has a main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partner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1.66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715076"/>
                  </a:ext>
                </a:extLst>
              </a:tr>
              <a:tr h="3216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Nb </a:t>
                      </a:r>
                      <a:r>
                        <a:rPr lang="fr-FR" sz="1600" b="1" u="none" strike="noStrike" dirty="0" err="1">
                          <a:effectLst/>
                          <a:latin typeface="+mj-lt"/>
                        </a:rPr>
                        <a:t>Sexual</a:t>
                      </a:r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encounters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sexual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encounter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1.02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663634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 err="1">
                          <a:effectLst/>
                          <a:latin typeface="+mj-lt"/>
                        </a:rPr>
                        <a:t>Risk</a:t>
                      </a:r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perception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point of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increase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1.15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823271"/>
                  </a:ext>
                </a:extLst>
              </a:tr>
              <a:tr h="2794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Nb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Partners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partner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1.01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493681"/>
                  </a:ext>
                </a:extLst>
              </a:tr>
              <a:tr h="3373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Sensation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seeking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(per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point of 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increase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1.05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738461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Known</a:t>
                      </a:r>
                      <a:r>
                        <a:rPr lang="fr-FR" sz="1600" b="1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u="none" strike="noStrike" baseline="0" dirty="0" err="1" smtClean="0">
                          <a:effectLst/>
                          <a:latin typeface="+mj-lt"/>
                        </a:rPr>
                        <a:t>partner’s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HIV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status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0.58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0.99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599569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Practice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Chemsex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0.29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0.60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774010"/>
                  </a:ext>
                </a:extLst>
              </a:tr>
              <a:tr h="32239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>
                          <a:effectLst/>
                          <a:latin typeface="+mj-lt"/>
                        </a:rPr>
                        <a:t>Use 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cannabis/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alcohol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dirty="0" smtClean="0">
                          <a:effectLst/>
                          <a:latin typeface="+mj-lt"/>
                        </a:rPr>
                        <a:t>: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0.59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0.88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80837"/>
                  </a:ext>
                </a:extLst>
              </a:tr>
              <a:tr h="2694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Exclusively</a:t>
                      </a:r>
                      <a:r>
                        <a:rPr lang="fr-FR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insertive</a:t>
                      </a:r>
                      <a:r>
                        <a:rPr lang="fr-FR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: no)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0.73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62649"/>
                  </a:ext>
                </a:extLst>
              </a:tr>
              <a:tr h="32865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Low-level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 of condom </a:t>
                      </a:r>
                      <a:r>
                        <a:rPr lang="fr-FR" sz="1600" b="1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during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DBP 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high-</a:t>
                      </a:r>
                      <a:r>
                        <a:rPr lang="fr-FR" sz="1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r>
                        <a:rPr lang="fr-F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use)</a:t>
                      </a:r>
                      <a:endParaRPr lang="fr-F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0.42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0.44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657329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Systematic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use of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PrEP</a:t>
                      </a:r>
                      <a:r>
                        <a:rPr lang="fr-FR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u="none" strike="noStrike" dirty="0" err="1" smtClean="0">
                          <a:effectLst/>
                          <a:latin typeface="+mj-lt"/>
                        </a:rPr>
                        <a:t>during</a:t>
                      </a:r>
                      <a:r>
                        <a:rPr lang="fr-FR" sz="1600" b="1" u="none" strike="noStrike" baseline="0" dirty="0" smtClean="0">
                          <a:effectLst/>
                          <a:latin typeface="+mj-lt"/>
                        </a:rPr>
                        <a:t> DBP 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ref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: non-</a:t>
                      </a:r>
                      <a:r>
                        <a:rPr lang="fr-FR" sz="1600" b="0" u="none" strike="noStrike" baseline="0" dirty="0" err="1" smtClean="0">
                          <a:effectLst/>
                          <a:latin typeface="+mj-lt"/>
                        </a:rPr>
                        <a:t>systematic</a:t>
                      </a:r>
                      <a:r>
                        <a:rPr lang="fr-FR" sz="1600" b="0" u="none" strike="noStrike" baseline="0" dirty="0" smtClean="0">
                          <a:effectLst/>
                          <a:latin typeface="+mj-lt"/>
                        </a:rPr>
                        <a:t> use)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0.25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0.86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  <a:latin typeface="+mj-lt"/>
                        </a:rPr>
                        <a:t>0.02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561924"/>
                  </a:ext>
                </a:extLst>
              </a:tr>
              <a:tr h="25549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STIs</a:t>
                      </a:r>
                      <a:r>
                        <a:rPr lang="fr-F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onset</a:t>
                      </a:r>
                      <a:r>
                        <a:rPr lang="fr-FR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OLE </a:t>
                      </a:r>
                      <a:r>
                        <a:rPr lang="fr-F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600" b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</a:t>
                      </a:r>
                      <a:r>
                        <a:rPr lang="fr-FR" sz="16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fr-FR" sz="1600" b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no)</a:t>
                      </a:r>
                      <a:endParaRPr lang="fr-FR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1.57</a:t>
                      </a:r>
                      <a:endParaRPr lang="fr-FR" sz="16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0.02</a:t>
                      </a:r>
                      <a:endParaRPr lang="fr-FR" sz="16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1.26</a:t>
                      </a:r>
                      <a:endParaRPr lang="fr-FR" sz="16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&lt;0.01</a:t>
                      </a:r>
                      <a:endParaRPr lang="fr-FR" sz="1600" b="1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432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74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0" grpId="0" animBg="1"/>
      <p:bldP spid="13" grpId="0"/>
      <p:bldP spid="15" grpId="0"/>
      <p:bldP spid="16" grpId="0" animBg="1"/>
      <p:bldP spid="17" grpId="0" animBg="1"/>
      <p:bldP spid="18" grpId="0"/>
      <p:bldP spid="20" grpId="0" animBg="1"/>
      <p:bldP spid="21" grpId="0"/>
      <p:bldP spid="29" grpId="0" animBg="1"/>
      <p:bldP spid="30" grpId="0"/>
      <p:bldP spid="32" grpId="0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0767" y="37808"/>
            <a:ext cx="5536906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pic>
        <p:nvPicPr>
          <p:cNvPr id="22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913"/>
            <a:ext cx="2390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0" descr="logo_an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1351" y="6058551"/>
            <a:ext cx="1141413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200722" y="1184840"/>
            <a:ext cx="11731083" cy="4791417"/>
          </a:xfrm>
        </p:spPr>
        <p:txBody>
          <a:bodyPr>
            <a:normAutofit fontScale="92500" lnSpcReduction="20000"/>
          </a:bodyPr>
          <a:lstStyle/>
          <a:p>
            <a:r>
              <a:rPr lang="fr-FR" sz="2800" dirty="0" smtClean="0">
                <a:latin typeface="+mj-lt"/>
              </a:rPr>
              <a:t>Condom </a:t>
            </a:r>
            <a:r>
              <a:rPr lang="fr-FR" sz="2800" dirty="0" err="1" smtClean="0">
                <a:latin typeface="+mj-lt"/>
              </a:rPr>
              <a:t>resumption</a:t>
            </a:r>
            <a:r>
              <a:rPr lang="fr-FR" sz="2800" dirty="0" smtClean="0">
                <a:latin typeface="+mj-lt"/>
              </a:rPr>
              <a:t> </a:t>
            </a:r>
            <a:r>
              <a:rPr lang="fr-FR" sz="2800" dirty="0" err="1" smtClean="0">
                <a:latin typeface="+mj-lt"/>
              </a:rPr>
              <a:t>is</a:t>
            </a:r>
            <a:r>
              <a:rPr lang="fr-FR" sz="2800" dirty="0" smtClean="0">
                <a:latin typeface="+mj-lt"/>
              </a:rPr>
              <a:t> a </a:t>
            </a:r>
            <a:r>
              <a:rPr lang="fr-FR" sz="2800" dirty="0" err="1" smtClean="0">
                <a:latin typeface="+mj-lt"/>
              </a:rPr>
              <a:t>process</a:t>
            </a:r>
            <a:r>
              <a:rPr lang="fr-FR" sz="2800" dirty="0" smtClean="0">
                <a:latin typeface="+mj-lt"/>
              </a:rPr>
              <a:t> </a:t>
            </a:r>
            <a:r>
              <a:rPr lang="fr-FR" sz="2800" dirty="0" err="1" smtClean="0">
                <a:latin typeface="+mj-lt"/>
              </a:rPr>
              <a:t>that</a:t>
            </a:r>
            <a:r>
              <a:rPr lang="fr-FR" sz="2800" dirty="0" smtClean="0">
                <a:latin typeface="+mj-lt"/>
              </a:rPr>
              <a:t> </a:t>
            </a:r>
            <a:r>
              <a:rPr lang="fr-FR" sz="2800" dirty="0" err="1" smtClean="0">
                <a:latin typeface="+mj-lt"/>
              </a:rPr>
              <a:t>differs</a:t>
            </a:r>
            <a:r>
              <a:rPr lang="fr-FR" sz="2800" dirty="0" smtClean="0">
                <a:latin typeface="+mj-lt"/>
              </a:rPr>
              <a:t> </a:t>
            </a:r>
            <a:r>
              <a:rPr lang="fr-FR" sz="2800" dirty="0" err="1" smtClean="0">
                <a:latin typeface="+mj-lt"/>
              </a:rPr>
              <a:t>according</a:t>
            </a:r>
            <a:r>
              <a:rPr lang="fr-FR" sz="2800" dirty="0" smtClean="0">
                <a:latin typeface="+mj-lt"/>
              </a:rPr>
              <a:t> to </a:t>
            </a:r>
            <a:r>
              <a:rPr lang="fr-FR" sz="2800" dirty="0" err="1" smtClean="0">
                <a:latin typeface="+mj-lt"/>
              </a:rPr>
              <a:t>whether</a:t>
            </a:r>
            <a:r>
              <a:rPr lang="fr-FR" sz="2800" dirty="0" smtClean="0">
                <a:latin typeface="+mj-lt"/>
              </a:rPr>
              <a:t> </a:t>
            </a:r>
            <a:r>
              <a:rPr lang="fr-FR" sz="2800" dirty="0" err="1" smtClean="0">
                <a:latin typeface="+mj-lt"/>
              </a:rPr>
              <a:t>it</a:t>
            </a:r>
            <a:r>
              <a:rPr lang="fr-FR" sz="2800" dirty="0" smtClean="0">
                <a:latin typeface="+mj-lt"/>
              </a:rPr>
              <a:t> </a:t>
            </a:r>
            <a:r>
              <a:rPr lang="fr-FR" sz="2800" dirty="0" err="1" smtClean="0">
                <a:latin typeface="+mj-lt"/>
              </a:rPr>
              <a:t>is</a:t>
            </a:r>
            <a:r>
              <a:rPr lang="fr-FR" sz="2800" dirty="0" smtClean="0">
                <a:latin typeface="+mj-lt"/>
              </a:rPr>
              <a:t> </a:t>
            </a:r>
            <a:r>
              <a:rPr lang="fr-FR" sz="2800" dirty="0" err="1" smtClean="0">
                <a:latin typeface="+mj-lt"/>
              </a:rPr>
              <a:t>used</a:t>
            </a:r>
            <a:r>
              <a:rPr lang="fr-FR" sz="2800" dirty="0" smtClean="0">
                <a:latin typeface="+mj-lt"/>
              </a:rPr>
              <a:t> </a:t>
            </a:r>
            <a:r>
              <a:rPr lang="fr-FR" sz="2800" dirty="0" err="1" smtClean="0">
                <a:latin typeface="+mj-lt"/>
              </a:rPr>
              <a:t>alone</a:t>
            </a:r>
            <a:r>
              <a:rPr lang="fr-FR" sz="2800" dirty="0" smtClean="0">
                <a:latin typeface="+mj-lt"/>
              </a:rPr>
              <a:t> or </a:t>
            </a:r>
            <a:r>
              <a:rPr lang="fr-FR" sz="2800" dirty="0" err="1" smtClean="0">
                <a:latin typeface="+mj-lt"/>
              </a:rPr>
              <a:t>combined</a:t>
            </a:r>
            <a:r>
              <a:rPr lang="fr-FR" sz="2800" dirty="0" smtClean="0">
                <a:latin typeface="+mj-lt"/>
              </a:rPr>
              <a:t> </a:t>
            </a:r>
            <a:r>
              <a:rPr lang="fr-FR" sz="2800" dirty="0" err="1" smtClean="0">
                <a:latin typeface="+mj-lt"/>
              </a:rPr>
              <a:t>with</a:t>
            </a:r>
            <a:r>
              <a:rPr lang="fr-FR" sz="2800" dirty="0" smtClean="0">
                <a:latin typeface="+mj-lt"/>
              </a:rPr>
              <a:t> </a:t>
            </a:r>
            <a:r>
              <a:rPr lang="fr-FR" sz="2800" dirty="0" err="1" smtClean="0">
                <a:latin typeface="+mj-lt"/>
              </a:rPr>
              <a:t>PrEP</a:t>
            </a:r>
            <a:r>
              <a:rPr lang="fr-FR" sz="2800" dirty="0">
                <a:latin typeface="+mj-lt"/>
              </a:rPr>
              <a:t>:</a:t>
            </a:r>
            <a:endParaRPr lang="fr-FR" sz="2800" dirty="0" smtClean="0">
              <a:latin typeface="+mj-lt"/>
            </a:endParaRPr>
          </a:p>
          <a:p>
            <a:pPr lvl="1"/>
            <a:r>
              <a:rPr lang="fr-FR" sz="2300" dirty="0" err="1" smtClean="0">
                <a:solidFill>
                  <a:schemeClr val="tx1"/>
                </a:solidFill>
                <a:latin typeface="+mj-lt"/>
              </a:rPr>
              <a:t>Relatively</a:t>
            </a:r>
            <a:r>
              <a:rPr lang="fr-FR" sz="2300" dirty="0" smtClean="0">
                <a:solidFill>
                  <a:schemeClr val="tx1"/>
                </a:solidFill>
                <a:latin typeface="+mj-lt"/>
              </a:rPr>
              <a:t> more </a:t>
            </a:r>
            <a:r>
              <a:rPr lang="fr-FR" sz="2300" dirty="0" err="1" smtClean="0">
                <a:solidFill>
                  <a:schemeClr val="tx1"/>
                </a:solidFill>
                <a:latin typeface="+mj-lt"/>
              </a:rPr>
              <a:t>cautious</a:t>
            </a:r>
            <a:r>
              <a:rPr lang="fr-FR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2300" dirty="0" err="1" smtClean="0">
                <a:solidFill>
                  <a:schemeClr val="tx1"/>
                </a:solidFill>
                <a:latin typeface="+mj-lt"/>
              </a:rPr>
              <a:t>sexual</a:t>
            </a:r>
            <a:r>
              <a:rPr lang="fr-FR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2300" dirty="0" err="1" smtClean="0">
                <a:solidFill>
                  <a:schemeClr val="tx1"/>
                </a:solidFill>
                <a:latin typeface="+mj-lt"/>
              </a:rPr>
              <a:t>behavior</a:t>
            </a:r>
            <a:r>
              <a:rPr lang="fr-FR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2300" dirty="0" err="1" smtClean="0">
                <a:solidFill>
                  <a:schemeClr val="tx1"/>
                </a:solidFill>
                <a:latin typeface="+mj-lt"/>
              </a:rPr>
              <a:t>seems</a:t>
            </a:r>
            <a:r>
              <a:rPr lang="fr-FR" sz="2300" dirty="0" smtClean="0">
                <a:solidFill>
                  <a:schemeClr val="tx1"/>
                </a:solidFill>
                <a:latin typeface="+mj-lt"/>
              </a:rPr>
              <a:t> to </a:t>
            </a:r>
            <a:r>
              <a:rPr lang="fr-FR" sz="2300" dirty="0" err="1" smtClean="0">
                <a:solidFill>
                  <a:schemeClr val="tx1"/>
                </a:solidFill>
                <a:latin typeface="+mj-lt"/>
              </a:rPr>
              <a:t>explain</a:t>
            </a:r>
            <a:r>
              <a:rPr lang="fr-FR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2300" b="1" dirty="0" smtClean="0">
                <a:solidFill>
                  <a:srgbClr val="1402BE"/>
                </a:solidFill>
                <a:latin typeface="+mj-lt"/>
              </a:rPr>
              <a:t>condom </a:t>
            </a:r>
            <a:r>
              <a:rPr lang="fr-FR" sz="2300" b="1" dirty="0" err="1" smtClean="0">
                <a:solidFill>
                  <a:srgbClr val="1402BE"/>
                </a:solidFill>
                <a:latin typeface="+mj-lt"/>
              </a:rPr>
              <a:t>resumption</a:t>
            </a:r>
            <a:r>
              <a:rPr lang="fr-FR" sz="2300" b="1" dirty="0" smtClean="0">
                <a:solidFill>
                  <a:srgbClr val="1402BE"/>
                </a:solidFill>
                <a:latin typeface="+mj-lt"/>
              </a:rPr>
              <a:t> </a:t>
            </a:r>
            <a:r>
              <a:rPr lang="fr-FR" sz="2300" b="1" dirty="0" err="1" smtClean="0">
                <a:solidFill>
                  <a:srgbClr val="1402BE"/>
                </a:solidFill>
                <a:latin typeface="+mj-lt"/>
              </a:rPr>
              <a:t>without</a:t>
            </a:r>
            <a:r>
              <a:rPr lang="fr-FR" sz="2300" b="1" dirty="0" smtClean="0">
                <a:solidFill>
                  <a:srgbClr val="1402BE"/>
                </a:solidFill>
                <a:latin typeface="+mj-lt"/>
              </a:rPr>
              <a:t> </a:t>
            </a:r>
            <a:r>
              <a:rPr lang="fr-FR" sz="2300" b="1" dirty="0" err="1" smtClean="0">
                <a:solidFill>
                  <a:srgbClr val="1402BE"/>
                </a:solidFill>
                <a:latin typeface="+mj-lt"/>
              </a:rPr>
              <a:t>PrEP</a:t>
            </a:r>
            <a:r>
              <a:rPr lang="fr-FR" sz="2300" b="1" dirty="0" smtClean="0">
                <a:solidFill>
                  <a:srgbClr val="1402BE"/>
                </a:solidFill>
                <a:latin typeface="+mj-lt"/>
              </a:rPr>
              <a:t>: </a:t>
            </a:r>
            <a:r>
              <a:rPr lang="fr-FR" sz="2300" dirty="0" err="1" smtClean="0">
                <a:solidFill>
                  <a:schemeClr val="tx1"/>
                </a:solidFill>
                <a:latin typeface="+mj-lt"/>
              </a:rPr>
              <a:t>e.g</a:t>
            </a:r>
            <a:r>
              <a:rPr lang="fr-FR" sz="2300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fr-FR" sz="2300" dirty="0" err="1" smtClean="0">
                <a:solidFill>
                  <a:schemeClr val="tx1"/>
                </a:solidFill>
                <a:latin typeface="+mj-lt"/>
              </a:rPr>
              <a:t>having</a:t>
            </a:r>
            <a:r>
              <a:rPr lang="fr-FR" sz="2300" dirty="0" smtClean="0">
                <a:solidFill>
                  <a:schemeClr val="tx1"/>
                </a:solidFill>
                <a:latin typeface="+mj-lt"/>
              </a:rPr>
              <a:t> a main </a:t>
            </a:r>
            <a:r>
              <a:rPr lang="fr-FR" sz="2300" dirty="0" err="1" smtClean="0">
                <a:solidFill>
                  <a:schemeClr val="tx1"/>
                </a:solidFill>
                <a:latin typeface="+mj-lt"/>
              </a:rPr>
              <a:t>partner</a:t>
            </a:r>
            <a:r>
              <a:rPr lang="fr-FR" sz="2300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fr-FR" sz="2300" dirty="0" err="1" smtClean="0">
                <a:solidFill>
                  <a:schemeClr val="tx1"/>
                </a:solidFill>
                <a:latin typeface="+mj-lt"/>
              </a:rPr>
              <a:t>with</a:t>
            </a:r>
            <a:r>
              <a:rPr lang="fr-FR" sz="2300" dirty="0" smtClean="0">
                <a:solidFill>
                  <a:schemeClr val="tx1"/>
                </a:solidFill>
                <a:latin typeface="+mj-lt"/>
              </a:rPr>
              <a:t> high HIV-</a:t>
            </a:r>
            <a:r>
              <a:rPr lang="fr-FR" sz="2300" dirty="0" err="1" smtClean="0">
                <a:solidFill>
                  <a:schemeClr val="tx1"/>
                </a:solidFill>
                <a:latin typeface="+mj-lt"/>
              </a:rPr>
              <a:t>related</a:t>
            </a:r>
            <a:r>
              <a:rPr lang="fr-FR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2300" dirty="0" err="1" smtClean="0">
                <a:solidFill>
                  <a:schemeClr val="tx1"/>
                </a:solidFill>
                <a:latin typeface="+mj-lt"/>
              </a:rPr>
              <a:t>risk</a:t>
            </a:r>
            <a:r>
              <a:rPr lang="fr-FR" sz="2300" dirty="0" smtClean="0">
                <a:solidFill>
                  <a:schemeClr val="tx1"/>
                </a:solidFill>
                <a:latin typeface="+mj-lt"/>
              </a:rPr>
              <a:t> perception;</a:t>
            </a:r>
            <a:endParaRPr lang="fr-FR" sz="2300" b="1" dirty="0" smtClean="0">
              <a:solidFill>
                <a:schemeClr val="tx1"/>
              </a:solidFill>
              <a:latin typeface="+mj-lt"/>
            </a:endParaRPr>
          </a:p>
          <a:p>
            <a:pPr lvl="1"/>
            <a:endParaRPr lang="fr-FR" sz="2300" b="1" dirty="0" smtClean="0">
              <a:solidFill>
                <a:srgbClr val="DC22B9"/>
              </a:solidFill>
              <a:latin typeface="+mj-lt"/>
            </a:endParaRPr>
          </a:p>
          <a:p>
            <a:pPr lvl="1"/>
            <a:r>
              <a:rPr lang="fr-FR" sz="2300" b="1" dirty="0" smtClean="0">
                <a:solidFill>
                  <a:srgbClr val="DC22B9"/>
                </a:solidFill>
                <a:latin typeface="+mj-lt"/>
              </a:rPr>
              <a:t>Condom </a:t>
            </a:r>
            <a:r>
              <a:rPr lang="fr-FR" sz="2300" b="1" dirty="0" err="1" smtClean="0">
                <a:solidFill>
                  <a:srgbClr val="DC22B9"/>
                </a:solidFill>
                <a:latin typeface="+mj-lt"/>
              </a:rPr>
              <a:t>resumption</a:t>
            </a:r>
            <a:r>
              <a:rPr lang="fr-FR" sz="2300" b="1" dirty="0" smtClean="0">
                <a:solidFill>
                  <a:srgbClr val="DC22B9"/>
                </a:solidFill>
                <a:latin typeface="+mj-lt"/>
              </a:rPr>
              <a:t> </a:t>
            </a:r>
            <a:r>
              <a:rPr lang="fr-FR" sz="2300" b="1" dirty="0" err="1" smtClean="0">
                <a:solidFill>
                  <a:srgbClr val="DC22B9"/>
                </a:solidFill>
                <a:latin typeface="+mj-lt"/>
              </a:rPr>
              <a:t>combined</a:t>
            </a:r>
            <a:r>
              <a:rPr lang="fr-FR" sz="2300" b="1" dirty="0" smtClean="0">
                <a:solidFill>
                  <a:srgbClr val="DC22B9"/>
                </a:solidFill>
                <a:latin typeface="+mj-lt"/>
              </a:rPr>
              <a:t> </a:t>
            </a:r>
            <a:r>
              <a:rPr lang="fr-FR" sz="2300" b="1" dirty="0" err="1" smtClean="0">
                <a:solidFill>
                  <a:srgbClr val="DC22B9"/>
                </a:solidFill>
                <a:latin typeface="+mj-lt"/>
              </a:rPr>
              <a:t>with</a:t>
            </a:r>
            <a:r>
              <a:rPr lang="fr-FR" sz="2300" b="1" dirty="0" smtClean="0">
                <a:solidFill>
                  <a:srgbClr val="DC22B9"/>
                </a:solidFill>
                <a:latin typeface="+mj-lt"/>
              </a:rPr>
              <a:t> </a:t>
            </a:r>
            <a:r>
              <a:rPr lang="fr-FR" sz="2300" b="1" dirty="0" err="1" smtClean="0">
                <a:solidFill>
                  <a:srgbClr val="DC22B9"/>
                </a:solidFill>
                <a:latin typeface="+mj-lt"/>
              </a:rPr>
              <a:t>PrEP</a:t>
            </a:r>
            <a:r>
              <a:rPr lang="fr-FR" sz="2300" dirty="0" smtClean="0">
                <a:latin typeface="+mj-lt"/>
              </a:rPr>
              <a:t> </a:t>
            </a:r>
            <a:r>
              <a:rPr lang="fr-FR" sz="2300" dirty="0" err="1" smtClean="0">
                <a:solidFill>
                  <a:schemeClr val="tx1"/>
                </a:solidFill>
                <a:latin typeface="+mj-lt"/>
              </a:rPr>
              <a:t>seems</a:t>
            </a:r>
            <a:r>
              <a:rPr lang="fr-FR" sz="2300" dirty="0" smtClean="0">
                <a:solidFill>
                  <a:schemeClr val="tx1"/>
                </a:solidFill>
                <a:latin typeface="+mj-lt"/>
              </a:rPr>
              <a:t> to </a:t>
            </a:r>
            <a:r>
              <a:rPr lang="fr-FR" sz="2300" dirty="0" err="1" smtClean="0">
                <a:solidFill>
                  <a:schemeClr val="tx1"/>
                </a:solidFill>
                <a:latin typeface="+mj-lt"/>
              </a:rPr>
              <a:t>be</a:t>
            </a:r>
            <a:r>
              <a:rPr lang="fr-FR" sz="23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2300" dirty="0" err="1" smtClean="0">
                <a:solidFill>
                  <a:schemeClr val="tx1"/>
                </a:solidFill>
                <a:latin typeface="+mj-lt"/>
              </a:rPr>
              <a:t>related</a:t>
            </a:r>
            <a:r>
              <a:rPr lang="fr-FR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2300" dirty="0" err="1" smtClean="0">
                <a:solidFill>
                  <a:schemeClr val="tx1"/>
                </a:solidFill>
                <a:latin typeface="+mj-lt"/>
              </a:rPr>
              <a:t>with</a:t>
            </a:r>
            <a:r>
              <a:rPr lang="fr-FR" sz="2300" dirty="0" smtClean="0">
                <a:solidFill>
                  <a:schemeClr val="tx1"/>
                </a:solidFill>
                <a:latin typeface="+mj-lt"/>
              </a:rPr>
              <a:t> more </a:t>
            </a:r>
            <a:r>
              <a:rPr lang="fr-FR" sz="2300" dirty="0" err="1" smtClean="0">
                <a:solidFill>
                  <a:schemeClr val="tx1"/>
                </a:solidFill>
                <a:latin typeface="+mj-lt"/>
              </a:rPr>
              <a:t>risky</a:t>
            </a:r>
            <a:r>
              <a:rPr lang="fr-FR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2300" dirty="0" err="1" smtClean="0">
                <a:solidFill>
                  <a:schemeClr val="tx1"/>
                </a:solidFill>
                <a:latin typeface="+mj-lt"/>
              </a:rPr>
              <a:t>sexual</a:t>
            </a:r>
            <a:r>
              <a:rPr lang="fr-FR" sz="23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2300" dirty="0" err="1" smtClean="0">
                <a:solidFill>
                  <a:schemeClr val="tx1"/>
                </a:solidFill>
                <a:latin typeface="+mj-lt"/>
              </a:rPr>
              <a:t>behavior</a:t>
            </a:r>
            <a:r>
              <a:rPr lang="fr-FR" sz="2300" dirty="0" smtClean="0">
                <a:latin typeface="+mj-lt"/>
              </a:rPr>
              <a:t>: </a:t>
            </a:r>
            <a:r>
              <a:rPr lang="fr-FR" sz="2300" dirty="0" err="1" smtClean="0">
                <a:latin typeface="+mj-lt"/>
              </a:rPr>
              <a:t>higher</a:t>
            </a:r>
            <a:r>
              <a:rPr lang="fr-FR" sz="2300" dirty="0" smtClean="0">
                <a:latin typeface="+mj-lt"/>
              </a:rPr>
              <a:t> </a:t>
            </a:r>
            <a:r>
              <a:rPr lang="fr-FR" sz="2300" dirty="0" err="1" smtClean="0">
                <a:latin typeface="+mj-lt"/>
              </a:rPr>
              <a:t>number</a:t>
            </a:r>
            <a:r>
              <a:rPr lang="fr-FR" sz="2300" dirty="0" smtClean="0">
                <a:latin typeface="+mj-lt"/>
              </a:rPr>
              <a:t> of </a:t>
            </a:r>
            <a:r>
              <a:rPr lang="fr-FR" sz="2300" dirty="0" err="1" smtClean="0">
                <a:latin typeface="+mj-lt"/>
              </a:rPr>
              <a:t>sexual</a:t>
            </a:r>
            <a:r>
              <a:rPr lang="fr-FR" sz="2300" dirty="0" smtClean="0">
                <a:latin typeface="+mj-lt"/>
              </a:rPr>
              <a:t> </a:t>
            </a:r>
            <a:r>
              <a:rPr lang="fr-FR" sz="2300" dirty="0" err="1" smtClean="0">
                <a:latin typeface="+mj-lt"/>
              </a:rPr>
              <a:t>partners</a:t>
            </a:r>
            <a:r>
              <a:rPr lang="fr-FR" sz="2300" dirty="0" smtClean="0">
                <a:latin typeface="+mj-lt"/>
              </a:rPr>
              <a:t>, and </a:t>
            </a:r>
            <a:r>
              <a:rPr lang="fr-FR" sz="2300" dirty="0" err="1" smtClean="0">
                <a:latin typeface="+mj-lt"/>
              </a:rPr>
              <a:t>those</a:t>
            </a:r>
            <a:r>
              <a:rPr lang="fr-FR" sz="2300" dirty="0" smtClean="0">
                <a:latin typeface="+mj-lt"/>
              </a:rPr>
              <a:t> </a:t>
            </a:r>
            <a:r>
              <a:rPr lang="fr-FR" sz="2300" dirty="0" err="1" smtClean="0">
                <a:latin typeface="+mj-lt"/>
              </a:rPr>
              <a:t>seeking</a:t>
            </a:r>
            <a:r>
              <a:rPr lang="fr-FR" sz="2300" dirty="0" smtClean="0">
                <a:latin typeface="+mj-lt"/>
              </a:rPr>
              <a:t> sensations</a:t>
            </a:r>
          </a:p>
          <a:p>
            <a:pPr lvl="1"/>
            <a:endParaRPr lang="fr-FR" sz="2000" dirty="0">
              <a:latin typeface="+mj-lt"/>
            </a:endParaRPr>
          </a:p>
          <a:p>
            <a:r>
              <a:rPr lang="fr-FR" sz="2800" dirty="0" err="1" smtClean="0">
                <a:latin typeface="+mj-lt"/>
              </a:rPr>
              <a:t>Overall</a:t>
            </a:r>
            <a:r>
              <a:rPr lang="fr-FR" sz="2800" dirty="0" smtClean="0">
                <a:latin typeface="+mj-lt"/>
              </a:rPr>
              <a:t>, participants </a:t>
            </a:r>
            <a:r>
              <a:rPr lang="fr-FR" sz="2800" dirty="0" err="1">
                <a:latin typeface="+mj-lt"/>
              </a:rPr>
              <a:t>adapted</a:t>
            </a:r>
            <a:r>
              <a:rPr lang="fr-FR" sz="2800" dirty="0">
                <a:latin typeface="+mj-lt"/>
              </a:rPr>
              <a:t> </a:t>
            </a:r>
            <a:r>
              <a:rPr lang="fr-FR" sz="2800" dirty="0" err="1">
                <a:latin typeface="+mj-lt"/>
              </a:rPr>
              <a:t>their</a:t>
            </a:r>
            <a:r>
              <a:rPr lang="fr-FR" sz="2800" dirty="0">
                <a:latin typeface="+mj-lt"/>
              </a:rPr>
              <a:t> </a:t>
            </a:r>
            <a:r>
              <a:rPr lang="fr-FR" sz="2800" dirty="0" err="1">
                <a:latin typeface="+mj-lt"/>
              </a:rPr>
              <a:t>prevention</a:t>
            </a:r>
            <a:r>
              <a:rPr lang="fr-FR" sz="2800" dirty="0">
                <a:latin typeface="+mj-lt"/>
              </a:rPr>
              <a:t> </a:t>
            </a:r>
            <a:r>
              <a:rPr lang="fr-FR" sz="2800" dirty="0" err="1">
                <a:latin typeface="+mj-lt"/>
              </a:rPr>
              <a:t>strategy</a:t>
            </a:r>
            <a:r>
              <a:rPr lang="fr-FR" sz="2800" dirty="0">
                <a:latin typeface="+mj-lt"/>
              </a:rPr>
              <a:t> </a:t>
            </a:r>
            <a:r>
              <a:rPr lang="fr-FR" sz="2800" dirty="0" err="1">
                <a:latin typeface="+mj-lt"/>
              </a:rPr>
              <a:t>according</a:t>
            </a:r>
            <a:r>
              <a:rPr lang="fr-FR" sz="2800" dirty="0">
                <a:latin typeface="+mj-lt"/>
              </a:rPr>
              <a:t> to the </a:t>
            </a:r>
            <a:r>
              <a:rPr lang="fr-FR" sz="2800" dirty="0" err="1">
                <a:latin typeface="+mj-lt"/>
              </a:rPr>
              <a:t>health</a:t>
            </a:r>
            <a:r>
              <a:rPr lang="fr-FR" sz="2800" dirty="0">
                <a:latin typeface="+mj-lt"/>
              </a:rPr>
              <a:t> </a:t>
            </a:r>
            <a:r>
              <a:rPr lang="fr-FR" sz="2800" dirty="0" err="1">
                <a:latin typeface="+mj-lt"/>
              </a:rPr>
              <a:t>consequences</a:t>
            </a:r>
            <a:r>
              <a:rPr lang="fr-FR" sz="2800" dirty="0">
                <a:latin typeface="+mj-lt"/>
              </a:rPr>
              <a:t> of </a:t>
            </a:r>
            <a:r>
              <a:rPr lang="fr-FR" sz="2800" dirty="0" err="1">
                <a:latin typeface="+mj-lt"/>
              </a:rPr>
              <a:t>their</a:t>
            </a:r>
            <a:r>
              <a:rPr lang="fr-FR" sz="2800" dirty="0">
                <a:latin typeface="+mj-lt"/>
              </a:rPr>
              <a:t> </a:t>
            </a:r>
            <a:r>
              <a:rPr lang="fr-FR" sz="2800" dirty="0" err="1">
                <a:latin typeface="+mj-lt"/>
              </a:rPr>
              <a:t>sexual</a:t>
            </a:r>
            <a:r>
              <a:rPr lang="fr-FR" sz="2800" dirty="0">
                <a:latin typeface="+mj-lt"/>
              </a:rPr>
              <a:t> </a:t>
            </a:r>
            <a:r>
              <a:rPr lang="fr-FR" sz="2800" dirty="0" err="1">
                <a:latin typeface="+mj-lt"/>
              </a:rPr>
              <a:t>behavior</a:t>
            </a:r>
            <a:r>
              <a:rPr lang="fr-FR" sz="2800" dirty="0">
                <a:latin typeface="+mj-lt"/>
              </a:rPr>
              <a:t>: </a:t>
            </a:r>
            <a:r>
              <a:rPr lang="fr-FR" sz="2800" dirty="0" err="1">
                <a:latin typeface="+mj-lt"/>
              </a:rPr>
              <a:t>e.g</a:t>
            </a:r>
            <a:r>
              <a:rPr lang="fr-FR" sz="2800" dirty="0">
                <a:latin typeface="+mj-lt"/>
              </a:rPr>
              <a:t>. </a:t>
            </a:r>
            <a:r>
              <a:rPr lang="fr-FR" sz="2800" dirty="0" err="1">
                <a:latin typeface="+mj-lt"/>
              </a:rPr>
              <a:t>chemsexers</a:t>
            </a:r>
            <a:r>
              <a:rPr lang="fr-FR" sz="2800" dirty="0">
                <a:latin typeface="+mj-lt"/>
              </a:rPr>
              <a:t> </a:t>
            </a:r>
            <a:r>
              <a:rPr lang="fr-FR" sz="2800" dirty="0" err="1">
                <a:latin typeface="+mj-lt"/>
              </a:rPr>
              <a:t>less</a:t>
            </a:r>
            <a:r>
              <a:rPr lang="fr-FR" sz="2800" dirty="0">
                <a:latin typeface="+mj-lt"/>
              </a:rPr>
              <a:t> </a:t>
            </a:r>
            <a:r>
              <a:rPr lang="fr-FR" sz="2800" dirty="0" err="1">
                <a:latin typeface="+mj-lt"/>
              </a:rPr>
              <a:t>likely</a:t>
            </a:r>
            <a:r>
              <a:rPr lang="fr-FR" sz="2800" dirty="0">
                <a:latin typeface="+mj-lt"/>
              </a:rPr>
              <a:t> to </a:t>
            </a:r>
            <a:r>
              <a:rPr lang="fr-FR" sz="2800" dirty="0" err="1">
                <a:latin typeface="+mj-lt"/>
              </a:rPr>
              <a:t>resume</a:t>
            </a:r>
            <a:r>
              <a:rPr lang="fr-FR" sz="2800" dirty="0">
                <a:latin typeface="+mj-lt"/>
              </a:rPr>
              <a:t> condom </a:t>
            </a:r>
            <a:r>
              <a:rPr lang="fr-FR" sz="2800" dirty="0" err="1">
                <a:latin typeface="+mj-lt"/>
              </a:rPr>
              <a:t>while</a:t>
            </a:r>
            <a:r>
              <a:rPr lang="fr-FR" sz="2800" dirty="0">
                <a:latin typeface="+mj-lt"/>
              </a:rPr>
              <a:t> </a:t>
            </a:r>
            <a:r>
              <a:rPr lang="fr-FR" sz="2800" dirty="0" err="1">
                <a:latin typeface="+mj-lt"/>
              </a:rPr>
              <a:t>using</a:t>
            </a:r>
            <a:r>
              <a:rPr lang="fr-FR" sz="2800" dirty="0">
                <a:latin typeface="+mj-lt"/>
              </a:rPr>
              <a:t> </a:t>
            </a:r>
            <a:r>
              <a:rPr lang="fr-FR" sz="2800" dirty="0" err="1">
                <a:latin typeface="+mj-lt"/>
              </a:rPr>
              <a:t>PrEP</a:t>
            </a:r>
            <a:endParaRPr lang="fr-FR" sz="2800" dirty="0">
              <a:latin typeface="+mj-lt"/>
            </a:endParaRPr>
          </a:p>
          <a:p>
            <a:endParaRPr lang="fr-FR" sz="2800" dirty="0">
              <a:latin typeface="+mj-lt"/>
            </a:endParaRPr>
          </a:p>
          <a:p>
            <a:r>
              <a:rPr lang="fr-FR" sz="2800" dirty="0" err="1" smtClean="0">
                <a:latin typeface="+mj-lt"/>
              </a:rPr>
              <a:t>Irrespective</a:t>
            </a:r>
            <a:r>
              <a:rPr lang="fr-FR" sz="2800" dirty="0" smtClean="0">
                <a:latin typeface="+mj-lt"/>
              </a:rPr>
              <a:t> of </a:t>
            </a:r>
            <a:r>
              <a:rPr lang="fr-FR" sz="2800" dirty="0" err="1" smtClean="0">
                <a:latin typeface="+mj-lt"/>
              </a:rPr>
              <a:t>sexual</a:t>
            </a:r>
            <a:r>
              <a:rPr lang="fr-FR" sz="2800" dirty="0" smtClean="0">
                <a:latin typeface="+mj-lt"/>
              </a:rPr>
              <a:t> </a:t>
            </a:r>
            <a:r>
              <a:rPr lang="fr-FR" sz="2800" dirty="0" err="1" smtClean="0">
                <a:latin typeface="+mj-lt"/>
              </a:rPr>
              <a:t>behavior</a:t>
            </a:r>
            <a:r>
              <a:rPr lang="fr-FR" sz="2800" dirty="0" smtClean="0">
                <a:latin typeface="+mj-lt"/>
              </a:rPr>
              <a:t>, </a:t>
            </a:r>
            <a:r>
              <a:rPr lang="fr-FR" sz="2800" dirty="0" err="1" smtClean="0">
                <a:latin typeface="+mj-lt"/>
              </a:rPr>
              <a:t>STIs</a:t>
            </a:r>
            <a:r>
              <a:rPr lang="fr-FR" sz="2800" dirty="0" smtClean="0">
                <a:latin typeface="+mj-lt"/>
              </a:rPr>
              <a:t> </a:t>
            </a:r>
            <a:r>
              <a:rPr lang="fr-FR" sz="2800" dirty="0" err="1" smtClean="0">
                <a:latin typeface="+mj-lt"/>
              </a:rPr>
              <a:t>onset</a:t>
            </a:r>
            <a:r>
              <a:rPr lang="fr-FR" sz="2800" dirty="0" smtClean="0">
                <a:latin typeface="+mj-lt"/>
              </a:rPr>
              <a:t> </a:t>
            </a:r>
            <a:r>
              <a:rPr lang="fr-FR" sz="2800" dirty="0" err="1" smtClean="0">
                <a:latin typeface="+mj-lt"/>
              </a:rPr>
              <a:t>plays</a:t>
            </a:r>
            <a:r>
              <a:rPr lang="fr-FR" sz="2800" dirty="0" smtClean="0">
                <a:latin typeface="+mj-lt"/>
              </a:rPr>
              <a:t> </a:t>
            </a:r>
            <a:r>
              <a:rPr lang="fr-FR" sz="2800" dirty="0" err="1" smtClean="0">
                <a:latin typeface="+mj-lt"/>
              </a:rPr>
              <a:t>also</a:t>
            </a:r>
            <a:r>
              <a:rPr lang="fr-FR" sz="2800" dirty="0" smtClean="0">
                <a:latin typeface="+mj-lt"/>
              </a:rPr>
              <a:t> a </a:t>
            </a:r>
            <a:r>
              <a:rPr lang="fr-FR" sz="2800" dirty="0" err="1" smtClean="0">
                <a:latin typeface="+mj-lt"/>
              </a:rPr>
              <a:t>role</a:t>
            </a:r>
            <a:r>
              <a:rPr lang="fr-FR" sz="2800" dirty="0" smtClean="0">
                <a:latin typeface="+mj-lt"/>
              </a:rPr>
              <a:t> for condom </a:t>
            </a:r>
            <a:r>
              <a:rPr lang="fr-FR" sz="2800" dirty="0" err="1" smtClean="0">
                <a:latin typeface="+mj-lt"/>
              </a:rPr>
              <a:t>resumption</a:t>
            </a:r>
            <a:r>
              <a:rPr lang="fr-FR" sz="2800" dirty="0" smtClean="0">
                <a:latin typeface="+mj-lt"/>
              </a:rPr>
              <a:t> </a:t>
            </a:r>
            <a:r>
              <a:rPr lang="fr-FR" sz="2800" dirty="0" err="1" smtClean="0">
                <a:latin typeface="+mj-lt"/>
              </a:rPr>
              <a:t>either</a:t>
            </a:r>
            <a:r>
              <a:rPr lang="fr-FR" sz="2800" dirty="0" smtClean="0">
                <a:latin typeface="+mj-lt"/>
              </a:rPr>
              <a:t> </a:t>
            </a:r>
            <a:r>
              <a:rPr lang="fr-FR" sz="2800" dirty="0" err="1" smtClean="0">
                <a:latin typeface="+mj-lt"/>
              </a:rPr>
              <a:t>alone</a:t>
            </a:r>
            <a:r>
              <a:rPr lang="fr-FR" sz="2800" dirty="0" smtClean="0">
                <a:latin typeface="+mj-lt"/>
              </a:rPr>
              <a:t> or </a:t>
            </a:r>
            <a:r>
              <a:rPr lang="fr-FR" sz="2800" dirty="0" err="1" smtClean="0">
                <a:latin typeface="+mj-lt"/>
              </a:rPr>
              <a:t>combined</a:t>
            </a:r>
            <a:r>
              <a:rPr lang="fr-FR" sz="2800" dirty="0" smtClean="0">
                <a:latin typeface="+mj-lt"/>
              </a:rPr>
              <a:t> </a:t>
            </a:r>
            <a:r>
              <a:rPr lang="fr-FR" sz="2800" dirty="0" err="1" smtClean="0">
                <a:latin typeface="+mj-lt"/>
              </a:rPr>
              <a:t>with</a:t>
            </a:r>
            <a:r>
              <a:rPr lang="fr-FR" sz="2800" dirty="0" smtClean="0">
                <a:latin typeface="+mj-lt"/>
              </a:rPr>
              <a:t> </a:t>
            </a:r>
            <a:r>
              <a:rPr lang="fr-FR" sz="2800" dirty="0" err="1" smtClean="0">
                <a:latin typeface="+mj-lt"/>
              </a:rPr>
              <a:t>PrEP</a:t>
            </a:r>
            <a:endParaRPr lang="fr-FR" sz="2800" dirty="0" smtClean="0">
              <a:latin typeface="+mj-lt"/>
            </a:endParaRPr>
          </a:p>
          <a:p>
            <a:pPr marL="0" indent="0">
              <a:buNone/>
            </a:pPr>
            <a:endParaRPr lang="fr-FR" sz="2800" dirty="0" smtClean="0">
              <a:latin typeface="+mj-lt"/>
            </a:endParaRPr>
          </a:p>
          <a:p>
            <a:endParaRPr lang="fr-F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17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0767" y="37808"/>
            <a:ext cx="5536906" cy="1143000"/>
          </a:xfrm>
        </p:spPr>
        <p:txBody>
          <a:bodyPr/>
          <a:lstStyle/>
          <a:p>
            <a:r>
              <a:rPr lang="en-US" dirty="0" err="1" smtClean="0"/>
              <a:t>Aknowledgements</a:t>
            </a:r>
            <a:endParaRPr lang="en-US" dirty="0"/>
          </a:p>
        </p:txBody>
      </p:sp>
      <p:pic>
        <p:nvPicPr>
          <p:cNvPr id="22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913"/>
            <a:ext cx="2390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195387" y="1333500"/>
            <a:ext cx="8645525" cy="556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fr-FR" sz="2400" dirty="0" smtClean="0"/>
              <a:t>The Participants</a:t>
            </a:r>
          </a:p>
          <a:p>
            <a:r>
              <a:rPr lang="fr-FR" altLang="fr-FR" sz="2400" dirty="0" smtClean="0"/>
              <a:t>The </a:t>
            </a:r>
            <a:r>
              <a:rPr lang="fr-FR" altLang="fr-FR" sz="2400" dirty="0" err="1" smtClean="0"/>
              <a:t>Study</a:t>
            </a:r>
            <a:r>
              <a:rPr lang="fr-FR" altLang="fr-FR" sz="2400" dirty="0" smtClean="0"/>
              <a:t> Staff and Peer-</a:t>
            </a:r>
            <a:r>
              <a:rPr lang="fr-FR" altLang="fr-FR" sz="2400" dirty="0" err="1" smtClean="0"/>
              <a:t>Counselors</a:t>
            </a:r>
            <a:endParaRPr lang="fr-FR" altLang="fr-FR" sz="2400" dirty="0" smtClean="0"/>
          </a:p>
          <a:p>
            <a:r>
              <a:rPr lang="fr-FR" altLang="fr-FR" sz="2400" dirty="0" smtClean="0"/>
              <a:t>The Trial Scientific </a:t>
            </a:r>
            <a:r>
              <a:rPr lang="fr-FR" altLang="fr-FR" sz="2400" dirty="0" err="1" smtClean="0"/>
              <a:t>Committee</a:t>
            </a:r>
            <a:endParaRPr lang="fr-FR" altLang="fr-FR" sz="2400" dirty="0" smtClean="0"/>
          </a:p>
          <a:p>
            <a:r>
              <a:rPr lang="fr-FR" altLang="fr-FR" sz="2400" dirty="0" smtClean="0"/>
              <a:t>The DSMB</a:t>
            </a:r>
          </a:p>
          <a:p>
            <a:r>
              <a:rPr lang="fr-FR" altLang="fr-FR" sz="2400" dirty="0" smtClean="0"/>
              <a:t>The </a:t>
            </a:r>
            <a:r>
              <a:rPr lang="fr-FR" altLang="fr-FR" sz="2400" dirty="0" err="1" smtClean="0"/>
              <a:t>Community</a:t>
            </a:r>
            <a:r>
              <a:rPr lang="fr-FR" altLang="fr-FR" sz="2400" dirty="0" smtClean="0"/>
              <a:t> </a:t>
            </a:r>
            <a:r>
              <a:rPr lang="fr-FR" altLang="fr-FR" sz="2400" dirty="0" err="1" smtClean="0"/>
              <a:t>Advisory</a:t>
            </a:r>
            <a:r>
              <a:rPr lang="fr-FR" altLang="fr-FR" sz="2400" dirty="0" smtClean="0"/>
              <a:t> </a:t>
            </a:r>
            <a:r>
              <a:rPr lang="fr-FR" altLang="fr-FR" sz="2400" dirty="0" err="1" smtClean="0"/>
              <a:t>Board</a:t>
            </a:r>
            <a:endParaRPr lang="fr-FR" altLang="fr-FR" sz="2400" dirty="0" smtClean="0"/>
          </a:p>
          <a:p>
            <a:r>
              <a:rPr lang="fr-FR" altLang="fr-FR" sz="2400" dirty="0" smtClean="0"/>
              <a:t>The ANRS Staff</a:t>
            </a:r>
          </a:p>
          <a:p>
            <a:r>
              <a:rPr lang="fr-FR" altLang="fr-FR" sz="2400" dirty="0" smtClean="0"/>
              <a:t>INSERM SC10-US19 </a:t>
            </a:r>
          </a:p>
          <a:p>
            <a:pPr>
              <a:buFontTx/>
              <a:buNone/>
            </a:pPr>
            <a:endParaRPr lang="fr-FR" altLang="fr-FR" sz="2800" dirty="0" smtClean="0"/>
          </a:p>
        </p:txBody>
      </p:sp>
      <p:pic>
        <p:nvPicPr>
          <p:cNvPr id="8" name="Picture 10" descr="logo_an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489972"/>
            <a:ext cx="2408237" cy="16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gilead_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343" y="5514522"/>
            <a:ext cx="1981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IHR%20Canadian%20HIV%20Trial%20Networ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4" r="60109" b="32394"/>
          <a:stretch>
            <a:fillRect/>
          </a:stretch>
        </p:blipFill>
        <p:spPr bwMode="auto">
          <a:xfrm>
            <a:off x="1643743" y="5127172"/>
            <a:ext cx="228600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98MYx_FkgYIV3m118IN6mDl72eJkfbmt4t8yenImKBVvK0kTmF0xjctABnaLJIm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943" y="5431972"/>
            <a:ext cx="1905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743" y="5431972"/>
            <a:ext cx="22098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978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0767" y="37808"/>
            <a:ext cx="5536906" cy="1143000"/>
          </a:xfrm>
        </p:spPr>
        <p:txBody>
          <a:bodyPr/>
          <a:lstStyle/>
          <a:p>
            <a:r>
              <a:rPr lang="en-US" dirty="0" err="1" smtClean="0"/>
              <a:t>Aknowledgements</a:t>
            </a:r>
            <a:endParaRPr lang="en-US" dirty="0"/>
          </a:p>
        </p:txBody>
      </p:sp>
      <p:pic>
        <p:nvPicPr>
          <p:cNvPr id="22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913"/>
            <a:ext cx="2390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63285" y="925286"/>
            <a:ext cx="11767457" cy="586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050" b="1" dirty="0" smtClean="0"/>
              <a:t>The </a:t>
            </a:r>
            <a:r>
              <a:rPr lang="fr-FR" sz="1050" b="1" dirty="0" err="1" smtClean="0"/>
              <a:t>Study</a:t>
            </a:r>
            <a:r>
              <a:rPr lang="fr-FR" sz="1050" b="1" dirty="0" smtClean="0"/>
              <a:t> Staff and Peer-</a:t>
            </a:r>
            <a:r>
              <a:rPr lang="fr-FR" sz="1050" b="1" dirty="0" err="1" smtClean="0"/>
              <a:t>Counselors</a:t>
            </a:r>
            <a:endParaRPr lang="fr-FR" sz="1050" b="1" dirty="0" smtClean="0"/>
          </a:p>
          <a:p>
            <a:pPr marL="457200" lvl="1" indent="0">
              <a:buFontTx/>
              <a:buNone/>
              <a:defRPr/>
            </a:pPr>
            <a:r>
              <a:rPr lang="fr-FR" sz="1050" dirty="0" smtClean="0"/>
              <a:t>- Paris St-Louis: C. </a:t>
            </a:r>
            <a:r>
              <a:rPr lang="fr-FR" sz="1050" dirty="0" err="1" smtClean="0"/>
              <a:t>Pintado</a:t>
            </a:r>
            <a:r>
              <a:rPr lang="fr-FR" sz="1050" dirty="0" smtClean="0"/>
              <a:t>, B. </a:t>
            </a:r>
            <a:r>
              <a:rPr lang="fr-FR" sz="1050" dirty="0" err="1" smtClean="0"/>
              <a:t>Loze</a:t>
            </a:r>
            <a:r>
              <a:rPr lang="fr-FR" sz="1050" dirty="0" smtClean="0"/>
              <a:t>, C. </a:t>
            </a:r>
            <a:r>
              <a:rPr lang="fr-FR" sz="1050" dirty="0" err="1" smtClean="0"/>
              <a:t>Delaugerre</a:t>
            </a:r>
            <a:r>
              <a:rPr lang="fr-FR" sz="1050" dirty="0" smtClean="0"/>
              <a:t>, P. Charbonneau, C. </a:t>
            </a:r>
            <a:r>
              <a:rPr lang="fr-FR" sz="1050" dirty="0" err="1" smtClean="0"/>
              <a:t>Gatey</a:t>
            </a:r>
            <a:r>
              <a:rPr lang="fr-FR" sz="1050" dirty="0" smtClean="0"/>
              <a:t>, D. </a:t>
            </a:r>
            <a:r>
              <a:rPr lang="fr-FR" sz="1050" dirty="0" err="1" smtClean="0"/>
              <a:t>Ponscarme</a:t>
            </a:r>
            <a:r>
              <a:rPr lang="fr-FR" sz="1050" dirty="0" smtClean="0"/>
              <a:t>, P. Penot, L. </a:t>
            </a:r>
            <a:r>
              <a:rPr lang="fr-FR" sz="1050" dirty="0" err="1" smtClean="0"/>
              <a:t>Niedbalski</a:t>
            </a:r>
            <a:r>
              <a:rPr lang="fr-FR" sz="1050" dirty="0" smtClean="0"/>
              <a:t>, R. Veron, </a:t>
            </a:r>
            <a:br>
              <a:rPr lang="fr-FR" sz="1050" dirty="0" smtClean="0"/>
            </a:br>
            <a:r>
              <a:rPr lang="fr-FR" sz="1050" dirty="0" smtClean="0"/>
              <a:t>J. Delgado, E. Dalle, S. </a:t>
            </a:r>
            <a:r>
              <a:rPr lang="fr-FR" sz="1050" dirty="0" err="1" smtClean="0"/>
              <a:t>Parlier</a:t>
            </a:r>
            <a:r>
              <a:rPr lang="fr-FR" sz="1050" dirty="0" smtClean="0"/>
              <a:t>, I. </a:t>
            </a:r>
            <a:r>
              <a:rPr lang="fr-FR" sz="1050" dirty="0" err="1" smtClean="0"/>
              <a:t>Madelaine</a:t>
            </a:r>
            <a:r>
              <a:rPr lang="fr-FR" sz="1050" dirty="0" smtClean="0"/>
              <a:t>, J. </a:t>
            </a:r>
            <a:r>
              <a:rPr lang="fr-FR" sz="1050" dirty="0" err="1" smtClean="0"/>
              <a:t>Fonsart</a:t>
            </a:r>
            <a:r>
              <a:rPr lang="fr-FR" sz="1050" dirty="0" smtClean="0"/>
              <a:t>, M. </a:t>
            </a:r>
            <a:r>
              <a:rPr lang="fr-FR" sz="1050" dirty="0" err="1" smtClean="0"/>
              <a:t>Danet</a:t>
            </a:r>
            <a:r>
              <a:rPr lang="fr-FR" sz="1050" dirty="0" smtClean="0"/>
              <a:t>, N. </a:t>
            </a:r>
            <a:r>
              <a:rPr lang="fr-FR" sz="1050" dirty="0" err="1" smtClean="0"/>
              <a:t>Mahjoub</a:t>
            </a:r>
            <a:r>
              <a:rPr lang="fr-FR" sz="1050" dirty="0" smtClean="0"/>
              <a:t>, N. </a:t>
            </a:r>
            <a:r>
              <a:rPr lang="fr-FR" sz="1050" dirty="0" err="1" smtClean="0"/>
              <a:t>Mezreb</a:t>
            </a:r>
            <a:r>
              <a:rPr lang="fr-FR" sz="1050" dirty="0" smtClean="0"/>
              <a:t>, K. </a:t>
            </a:r>
            <a:r>
              <a:rPr lang="fr-FR" sz="1050" dirty="0" err="1" smtClean="0"/>
              <a:t>Moudachirou</a:t>
            </a:r>
            <a:r>
              <a:rPr lang="fr-FR" sz="1050" dirty="0" smtClean="0"/>
              <a:t>, S. Morel, G. </a:t>
            </a:r>
            <a:r>
              <a:rPr lang="fr-FR" sz="1050" dirty="0" err="1" smtClean="0"/>
              <a:t>Conort</a:t>
            </a:r>
            <a:r>
              <a:rPr lang="fr-FR" sz="1050" dirty="0" smtClean="0"/>
              <a:t>, F. </a:t>
            </a:r>
            <a:r>
              <a:rPr lang="fr-FR" sz="1050" dirty="0" err="1" smtClean="0"/>
              <a:t>Lorho</a:t>
            </a:r>
            <a:r>
              <a:rPr lang="fr-FR" sz="1050" dirty="0" smtClean="0"/>
              <a:t>, M. Meunier, W. </a:t>
            </a:r>
            <a:r>
              <a:rPr lang="fr-FR" sz="1050" dirty="0" err="1" smtClean="0"/>
              <a:t>Rozenbaum</a:t>
            </a:r>
            <a:r>
              <a:rPr lang="fr-FR" sz="1050" dirty="0" smtClean="0"/>
              <a:t>, JM Molina</a:t>
            </a:r>
          </a:p>
          <a:p>
            <a:pPr marL="457200" lvl="1" indent="0">
              <a:buFontTx/>
              <a:buNone/>
              <a:defRPr/>
            </a:pPr>
            <a:r>
              <a:rPr lang="fr-FR" sz="1050" dirty="0" smtClean="0"/>
              <a:t>- Paris Tenon: J. </a:t>
            </a:r>
            <a:r>
              <a:rPr lang="fr-FR" sz="1050" dirty="0" err="1" smtClean="0"/>
              <a:t>Chas</a:t>
            </a:r>
            <a:r>
              <a:rPr lang="fr-FR" sz="1050" dirty="0" smtClean="0"/>
              <a:t>, C. </a:t>
            </a:r>
            <a:r>
              <a:rPr lang="fr-FR" sz="1050" dirty="0" err="1" smtClean="0"/>
              <a:t>Monfort</a:t>
            </a:r>
            <a:r>
              <a:rPr lang="fr-FR" sz="1050" dirty="0" smtClean="0"/>
              <a:t>, J. </a:t>
            </a:r>
            <a:r>
              <a:rPr lang="fr-FR" sz="1050" dirty="0" err="1" smtClean="0"/>
              <a:t>Foucoin</a:t>
            </a:r>
            <a:r>
              <a:rPr lang="fr-FR" sz="1050" dirty="0" smtClean="0"/>
              <a:t>, B. </a:t>
            </a:r>
            <a:r>
              <a:rPr lang="fr-FR" sz="1050" dirty="0" err="1" smtClean="0"/>
              <a:t>Boissavy</a:t>
            </a:r>
            <a:r>
              <a:rPr lang="fr-FR" sz="1050" dirty="0" smtClean="0"/>
              <a:t>, S. </a:t>
            </a:r>
            <a:r>
              <a:rPr lang="fr-FR" sz="1050" dirty="0" err="1" smtClean="0"/>
              <a:t>Cousseau</a:t>
            </a:r>
            <a:r>
              <a:rPr lang="fr-FR" sz="1050" dirty="0" smtClean="0"/>
              <a:t>, S. Huon, M. </a:t>
            </a:r>
            <a:r>
              <a:rPr lang="fr-FR" sz="1050" dirty="0" err="1" smtClean="0"/>
              <a:t>Danet</a:t>
            </a:r>
            <a:r>
              <a:rPr lang="fr-FR" sz="1050" dirty="0" smtClean="0"/>
              <a:t>, A. </a:t>
            </a:r>
            <a:r>
              <a:rPr lang="fr-FR" sz="1050" dirty="0" err="1" smtClean="0"/>
              <a:t>Djessima</a:t>
            </a:r>
            <a:r>
              <a:rPr lang="fr-FR" sz="1050" dirty="0" smtClean="0"/>
              <a:t>, V. Berrebi, A. Adda, </a:t>
            </a:r>
            <a:br>
              <a:rPr lang="fr-FR" sz="1050" dirty="0" smtClean="0"/>
            </a:br>
            <a:r>
              <a:rPr lang="fr-FR" sz="1050" dirty="0" smtClean="0"/>
              <a:t>S. le </a:t>
            </a:r>
            <a:r>
              <a:rPr lang="fr-FR" sz="1050" dirty="0" err="1" smtClean="0"/>
              <a:t>Nagat</a:t>
            </a:r>
            <a:r>
              <a:rPr lang="fr-FR" sz="1050" dirty="0" smtClean="0"/>
              <a:t>, L. </a:t>
            </a:r>
            <a:r>
              <a:rPr lang="fr-FR" sz="1050" dirty="0" err="1" smtClean="0"/>
              <a:t>Zarka</a:t>
            </a:r>
            <a:r>
              <a:rPr lang="fr-FR" sz="1050" dirty="0" smtClean="0"/>
              <a:t>, J. </a:t>
            </a:r>
            <a:r>
              <a:rPr lang="fr-FR" sz="1050" dirty="0" err="1" smtClean="0"/>
              <a:t>Berdougo</a:t>
            </a:r>
            <a:r>
              <a:rPr lang="fr-FR" sz="1050" dirty="0" smtClean="0"/>
              <a:t>, G. </a:t>
            </a:r>
            <a:r>
              <a:rPr lang="fr-FR" sz="1050" dirty="0" err="1" smtClean="0"/>
              <a:t>Pialoux</a:t>
            </a:r>
            <a:endParaRPr lang="fr-FR" sz="1050" dirty="0" smtClean="0"/>
          </a:p>
          <a:p>
            <a:pPr marL="457200" lvl="1" indent="0">
              <a:buFontTx/>
              <a:buNone/>
              <a:defRPr/>
            </a:pPr>
            <a:r>
              <a:rPr lang="fr-FR" sz="1050" dirty="0" smtClean="0"/>
              <a:t> -Lyon: C. </a:t>
            </a:r>
            <a:r>
              <a:rPr lang="fr-FR" sz="1050" dirty="0" err="1" smtClean="0"/>
              <a:t>Chidiac</a:t>
            </a:r>
            <a:r>
              <a:rPr lang="fr-FR" sz="1050" dirty="0" smtClean="0"/>
              <a:t>, N. </a:t>
            </a:r>
            <a:r>
              <a:rPr lang="fr-FR" sz="1050" dirty="0" err="1" smtClean="0"/>
              <a:t>Mzoughi</a:t>
            </a:r>
            <a:r>
              <a:rPr lang="fr-FR" sz="1050" dirty="0" smtClean="0"/>
              <a:t>, F. </a:t>
            </a:r>
            <a:r>
              <a:rPr lang="fr-FR" sz="1050" dirty="0" err="1" smtClean="0"/>
              <a:t>Clement</a:t>
            </a:r>
            <a:r>
              <a:rPr lang="fr-FR" sz="1050" dirty="0" smtClean="0"/>
              <a:t>, A. </a:t>
            </a:r>
            <a:r>
              <a:rPr lang="fr-FR" sz="1050" dirty="0" err="1" smtClean="0"/>
              <a:t>Decouty</a:t>
            </a:r>
            <a:r>
              <a:rPr lang="fr-FR" sz="1050" dirty="0" smtClean="0"/>
              <a:t>, C. </a:t>
            </a:r>
            <a:r>
              <a:rPr lang="fr-FR" sz="1050" dirty="0" err="1" smtClean="0"/>
              <a:t>Chapolard</a:t>
            </a:r>
            <a:r>
              <a:rPr lang="fr-FR" sz="1050" dirty="0" smtClean="0"/>
              <a:t>, M. </a:t>
            </a:r>
            <a:r>
              <a:rPr lang="fr-FR" sz="1050" dirty="0" err="1" smtClean="0"/>
              <a:t>Godinot</a:t>
            </a:r>
            <a:r>
              <a:rPr lang="fr-FR" sz="1050" dirty="0" smtClean="0"/>
              <a:t>, C. </a:t>
            </a:r>
            <a:r>
              <a:rPr lang="fr-FR" sz="1050" dirty="0" err="1" smtClean="0"/>
              <a:t>Adouard-groslafeige</a:t>
            </a:r>
            <a:r>
              <a:rPr lang="fr-FR" sz="1050" dirty="0" smtClean="0"/>
              <a:t>, J. Koffi, A. Pansu, A. Becker, S. </a:t>
            </a:r>
            <a:r>
              <a:rPr lang="fr-FR" sz="1050" dirty="0" err="1" smtClean="0"/>
              <a:t>Pailhes</a:t>
            </a:r>
            <a:r>
              <a:rPr lang="fr-FR" sz="1050" dirty="0" smtClean="0"/>
              <a:t>, F. Bonnet, F. </a:t>
            </a:r>
            <a:r>
              <a:rPr lang="fr-FR" sz="1050" dirty="0" err="1" smtClean="0"/>
              <a:t>Jeanblanc</a:t>
            </a:r>
            <a:r>
              <a:rPr lang="fr-FR" sz="1050" dirty="0" smtClean="0"/>
              <a:t>, C. </a:t>
            </a:r>
            <a:r>
              <a:rPr lang="fr-FR" sz="1050" dirty="0" err="1" smtClean="0"/>
              <a:t>Brochier</a:t>
            </a:r>
            <a:r>
              <a:rPr lang="fr-FR" sz="1050" dirty="0" smtClean="0"/>
              <a:t>, X. </a:t>
            </a:r>
            <a:r>
              <a:rPr lang="fr-FR" sz="1050" dirty="0" err="1" smtClean="0"/>
              <a:t>Teruin</a:t>
            </a:r>
            <a:r>
              <a:rPr lang="fr-FR" sz="1050" dirty="0" smtClean="0"/>
              <a:t>, S. </a:t>
            </a:r>
            <a:r>
              <a:rPr lang="fr-FR" sz="1050" dirty="0" err="1" smtClean="0"/>
              <a:t>Rouby</a:t>
            </a:r>
            <a:r>
              <a:rPr lang="fr-FR" sz="1050" dirty="0" smtClean="0"/>
              <a:t>, L. Gilly; L. Cotte</a:t>
            </a:r>
          </a:p>
          <a:p>
            <a:pPr marL="457200" lvl="1" indent="0">
              <a:buFontTx/>
              <a:buNone/>
              <a:defRPr/>
            </a:pPr>
            <a:r>
              <a:rPr lang="fr-FR" sz="1050" dirty="0" smtClean="0"/>
              <a:t>- Montréal: C. Beauvais, P. </a:t>
            </a:r>
            <a:r>
              <a:rPr lang="fr-FR" sz="1050" dirty="0" err="1" smtClean="0"/>
              <a:t>Arlotto</a:t>
            </a:r>
            <a:r>
              <a:rPr lang="fr-FR" sz="1050" dirty="0" smtClean="0"/>
              <a:t>, C. Fortin, A. Talbot, A. McKenzie, M. Blanchette, R; Rousseau, K. </a:t>
            </a:r>
            <a:r>
              <a:rPr lang="fr-FR" sz="1050" dirty="0" err="1" smtClean="0"/>
              <a:t>Montheuth</a:t>
            </a:r>
            <a:r>
              <a:rPr lang="fr-FR" sz="1050" dirty="0" smtClean="0"/>
              <a:t>, D. Thompson, M. Morin, M. </a:t>
            </a:r>
            <a:r>
              <a:rPr lang="fr-FR" sz="1050" dirty="0" err="1" smtClean="0"/>
              <a:t>Wainberg</a:t>
            </a:r>
            <a:r>
              <a:rPr lang="fr-FR" sz="1050" dirty="0" smtClean="0"/>
              <a:t>, C. Tremblay</a:t>
            </a:r>
          </a:p>
          <a:p>
            <a:pPr marL="457200" lvl="1" indent="0">
              <a:buFontTx/>
              <a:buNone/>
              <a:defRPr/>
            </a:pPr>
            <a:r>
              <a:rPr lang="fr-FR" sz="1050" dirty="0" smtClean="0"/>
              <a:t>- Nice: C. Etienne, F. </a:t>
            </a:r>
            <a:r>
              <a:rPr lang="fr-FR" sz="1050" dirty="0" err="1" smtClean="0"/>
              <a:t>Tolonin</a:t>
            </a:r>
            <a:r>
              <a:rPr lang="fr-FR" sz="1050" dirty="0" smtClean="0"/>
              <a:t>, S. </a:t>
            </a:r>
            <a:r>
              <a:rPr lang="fr-FR" sz="1050" dirty="0" err="1" smtClean="0"/>
              <a:t>Breaud</a:t>
            </a:r>
            <a:r>
              <a:rPr lang="fr-FR" sz="1050" dirty="0" smtClean="0"/>
              <a:t>, V. </a:t>
            </a:r>
            <a:r>
              <a:rPr lang="fr-FR" sz="1050" dirty="0" err="1" smtClean="0"/>
              <a:t>Péchenot</a:t>
            </a:r>
            <a:r>
              <a:rPr lang="fr-FR" sz="1050" dirty="0" smtClean="0"/>
              <a:t>, S. </a:t>
            </a:r>
            <a:r>
              <a:rPr lang="fr-FR" sz="1050" dirty="0" err="1" smtClean="0"/>
              <a:t>Bagge</a:t>
            </a:r>
            <a:r>
              <a:rPr lang="fr-FR" sz="1050" dirty="0" smtClean="0"/>
              <a:t>, T. </a:t>
            </a:r>
            <a:r>
              <a:rPr lang="fr-FR" sz="1050" dirty="0" err="1" smtClean="0"/>
              <a:t>Cepitelli</a:t>
            </a:r>
            <a:r>
              <a:rPr lang="fr-FR" sz="1050" dirty="0" smtClean="0"/>
              <a:t>, E. </a:t>
            </a:r>
            <a:r>
              <a:rPr lang="fr-FR" sz="1050" dirty="0" err="1" smtClean="0"/>
              <a:t>Cua</a:t>
            </a:r>
            <a:endParaRPr lang="fr-FR" sz="1050" dirty="0" smtClean="0"/>
          </a:p>
          <a:p>
            <a:pPr marL="457200" lvl="1" indent="0">
              <a:buFontTx/>
              <a:buNone/>
              <a:defRPr/>
            </a:pPr>
            <a:r>
              <a:rPr lang="fr-FR" sz="1050" dirty="0" smtClean="0"/>
              <a:t>- Lille: A. </a:t>
            </a:r>
            <a:r>
              <a:rPr lang="fr-FR" sz="1050" dirty="0" err="1" smtClean="0"/>
              <a:t>Cheret</a:t>
            </a:r>
            <a:r>
              <a:rPr lang="fr-FR" sz="1050" dirty="0" smtClean="0"/>
              <a:t>, P. </a:t>
            </a:r>
            <a:r>
              <a:rPr lang="fr-FR" sz="1050" dirty="0" err="1" smtClean="0"/>
              <a:t>Cornavin</a:t>
            </a:r>
            <a:r>
              <a:rPr lang="fr-FR" sz="1050" dirty="0" smtClean="0"/>
              <a:t>, S. </a:t>
            </a:r>
            <a:r>
              <a:rPr lang="fr-FR" sz="1050" dirty="0" err="1" smtClean="0"/>
              <a:t>Vandamme</a:t>
            </a:r>
            <a:r>
              <a:rPr lang="fr-FR" sz="1050" dirty="0" smtClean="0"/>
              <a:t>, J. </a:t>
            </a:r>
            <a:r>
              <a:rPr lang="fr-FR" sz="1050" dirty="0" err="1" smtClean="0"/>
              <a:t>Lambec</a:t>
            </a:r>
            <a:r>
              <a:rPr lang="fr-FR" sz="1050" dirty="0" smtClean="0"/>
              <a:t>, N. </a:t>
            </a:r>
            <a:r>
              <a:rPr lang="fr-FR" sz="1050" dirty="0" err="1" smtClean="0"/>
              <a:t>Dumon</a:t>
            </a:r>
            <a:r>
              <a:rPr lang="fr-FR" sz="1050" dirty="0" smtClean="0"/>
              <a:t>, O. </a:t>
            </a:r>
            <a:r>
              <a:rPr lang="fr-FR" sz="1050" dirty="0" err="1" smtClean="0"/>
              <a:t>Leclanche</a:t>
            </a:r>
            <a:r>
              <a:rPr lang="fr-FR" sz="1050" dirty="0" smtClean="0"/>
              <a:t>, T. </a:t>
            </a:r>
            <a:r>
              <a:rPr lang="fr-FR" sz="1050" dirty="0" err="1" smtClean="0"/>
              <a:t>Huleux</a:t>
            </a:r>
            <a:r>
              <a:rPr lang="fr-FR" sz="1050" dirty="0" smtClean="0"/>
              <a:t>, R. </a:t>
            </a:r>
            <a:r>
              <a:rPr lang="fr-FR" sz="1050" dirty="0" err="1" smtClean="0"/>
              <a:t>Biekre</a:t>
            </a:r>
            <a:r>
              <a:rPr lang="fr-FR" sz="1050" dirty="0" smtClean="0"/>
              <a:t>, O. Robineau,  H. </a:t>
            </a:r>
            <a:r>
              <a:rPr lang="fr-FR" sz="1050" dirty="0" err="1" smtClean="0"/>
              <a:t>Melliez</a:t>
            </a:r>
            <a:r>
              <a:rPr lang="fr-FR" sz="1050" dirty="0" smtClean="0"/>
              <a:t>, H. </a:t>
            </a:r>
            <a:r>
              <a:rPr lang="fr-FR" sz="1050" dirty="0" err="1" smtClean="0"/>
              <a:t>Bazus</a:t>
            </a:r>
            <a:r>
              <a:rPr lang="fr-FR" sz="1050" dirty="0" smtClean="0"/>
              <a:t>, A. </a:t>
            </a:r>
            <a:r>
              <a:rPr lang="fr-FR" sz="1050" dirty="0" err="1" smtClean="0"/>
              <a:t>Pasquet</a:t>
            </a:r>
            <a:endParaRPr lang="fr-FR" sz="1050" dirty="0" smtClean="0"/>
          </a:p>
          <a:p>
            <a:pPr marL="457200" lvl="1" indent="0">
              <a:buFontTx/>
              <a:buNone/>
              <a:defRPr/>
            </a:pPr>
            <a:r>
              <a:rPr lang="fr-FR" sz="1050" dirty="0" smtClean="0"/>
              <a:t>- Nantes: C. </a:t>
            </a:r>
            <a:r>
              <a:rPr lang="fr-FR" sz="1050" dirty="0" err="1" smtClean="0"/>
              <a:t>Bernaud</a:t>
            </a:r>
            <a:r>
              <a:rPr lang="fr-FR" sz="1050" dirty="0" smtClean="0"/>
              <a:t>, M. Besnier, B. Bonnet, N. Hall, M. </a:t>
            </a:r>
            <a:r>
              <a:rPr lang="fr-FR" sz="1050" dirty="0" err="1" smtClean="0"/>
              <a:t>Cavellec</a:t>
            </a:r>
            <a:r>
              <a:rPr lang="fr-FR" sz="1050" dirty="0" smtClean="0"/>
              <a:t>, H. Hue, L. </a:t>
            </a:r>
            <a:r>
              <a:rPr lang="fr-FR" sz="1050" dirty="0" err="1" smtClean="0"/>
              <a:t>Larmet</a:t>
            </a:r>
            <a:r>
              <a:rPr lang="fr-FR" sz="1050" dirty="0" smtClean="0"/>
              <a:t>, M. Colas, R. Choquet, F. </a:t>
            </a:r>
            <a:r>
              <a:rPr lang="fr-FR" sz="1050" dirty="0" err="1" smtClean="0"/>
              <a:t>Raffi</a:t>
            </a:r>
            <a:endParaRPr lang="fr-FR" sz="1050" dirty="0" smtClean="0"/>
          </a:p>
          <a:p>
            <a:pPr>
              <a:defRPr/>
            </a:pPr>
            <a:r>
              <a:rPr lang="fr-FR" sz="1050" b="1" dirty="0" smtClean="0"/>
              <a:t>The Trial Scientific </a:t>
            </a:r>
            <a:r>
              <a:rPr lang="fr-FR" sz="1050" b="1" dirty="0" err="1" smtClean="0"/>
              <a:t>Committee</a:t>
            </a:r>
            <a:r>
              <a:rPr lang="fr-FR" sz="1050" b="1" dirty="0" smtClean="0"/>
              <a:t>: </a:t>
            </a:r>
            <a:r>
              <a:rPr lang="fr-FR" sz="1050" dirty="0" smtClean="0"/>
              <a:t>JM Molina, M. </a:t>
            </a:r>
            <a:r>
              <a:rPr lang="fr-FR" sz="1050" dirty="0" err="1" smtClean="0"/>
              <a:t>Wainberg</a:t>
            </a:r>
            <a:r>
              <a:rPr lang="fr-FR" sz="1050" dirty="0" smtClean="0"/>
              <a:t>, C. Tremblay, G. </a:t>
            </a:r>
            <a:r>
              <a:rPr lang="fr-FR" sz="1050" dirty="0" err="1" smtClean="0"/>
              <a:t>Pialoux</a:t>
            </a:r>
            <a:r>
              <a:rPr lang="fr-FR" sz="1050" dirty="0" smtClean="0"/>
              <a:t>, L. Cotte, Ar. </a:t>
            </a:r>
            <a:r>
              <a:rPr lang="fr-FR" sz="1050" dirty="0" err="1" smtClean="0"/>
              <a:t>Pasquet</a:t>
            </a:r>
            <a:r>
              <a:rPr lang="fr-FR" sz="1050" dirty="0" smtClean="0"/>
              <a:t>, E. </a:t>
            </a:r>
            <a:r>
              <a:rPr lang="fr-FR" sz="1050" dirty="0" err="1" smtClean="0"/>
              <a:t>Cua</a:t>
            </a:r>
            <a:r>
              <a:rPr lang="fr-FR" sz="1050" dirty="0" smtClean="0"/>
              <a:t>, M. Besnier, W. </a:t>
            </a:r>
            <a:r>
              <a:rPr lang="fr-FR" sz="1050" dirty="0" err="1" smtClean="0"/>
              <a:t>Rozenbaum</a:t>
            </a:r>
            <a:r>
              <a:rPr lang="fr-FR" sz="1050" dirty="0" smtClean="0"/>
              <a:t>, C. </a:t>
            </a:r>
            <a:r>
              <a:rPr lang="fr-FR" sz="1050" dirty="0" err="1" smtClean="0"/>
              <a:t>Chidiac</a:t>
            </a:r>
            <a:r>
              <a:rPr lang="fr-FR" sz="1050" dirty="0" smtClean="0"/>
              <a:t>, C. </a:t>
            </a:r>
            <a:r>
              <a:rPr lang="fr-FR" sz="1050" dirty="0" err="1" smtClean="0"/>
              <a:t>Delaugerre</a:t>
            </a:r>
            <a:r>
              <a:rPr lang="fr-FR" sz="1050" dirty="0" smtClean="0"/>
              <a:t>, N. </a:t>
            </a:r>
            <a:r>
              <a:rPr lang="fr-FR" sz="1050" dirty="0" err="1" smtClean="0"/>
              <a:t>Bajos</a:t>
            </a:r>
            <a:r>
              <a:rPr lang="fr-FR" sz="1050" dirty="0" smtClean="0"/>
              <a:t>, J. </a:t>
            </a:r>
            <a:r>
              <a:rPr lang="fr-FR" sz="1050" dirty="0" err="1" smtClean="0"/>
              <a:t>Timsit</a:t>
            </a:r>
            <a:r>
              <a:rPr lang="fr-FR" sz="1050" dirty="0" smtClean="0"/>
              <a:t>, G. </a:t>
            </a:r>
            <a:r>
              <a:rPr lang="fr-FR" sz="1050" dirty="0" err="1" smtClean="0"/>
              <a:t>Peytavin</a:t>
            </a:r>
            <a:r>
              <a:rPr lang="fr-FR" sz="1050" dirty="0" smtClean="0"/>
              <a:t>, J. </a:t>
            </a:r>
            <a:r>
              <a:rPr lang="fr-FR" sz="1050" dirty="0" err="1" smtClean="0"/>
              <a:t>Fonsart</a:t>
            </a:r>
            <a:r>
              <a:rPr lang="fr-FR" sz="1050" dirty="0" smtClean="0"/>
              <a:t>, I. Durand-Zaleski, L. Meyer, B. Spire, M. Suzan-Monti, G. Girard, D. Rojas Castro, M. Préau, D. Thompson, C. Capitant, A. </a:t>
            </a:r>
            <a:r>
              <a:rPr lang="fr-FR" sz="1050" dirty="0" err="1" smtClean="0"/>
              <a:t>Menecier</a:t>
            </a:r>
            <a:r>
              <a:rPr lang="fr-FR" sz="1050" dirty="0" smtClean="0"/>
              <a:t>, V. Doré, MC. Simon, I. Charreau, J. Otis, F. </a:t>
            </a:r>
            <a:r>
              <a:rPr lang="fr-FR" sz="1050" dirty="0" err="1" smtClean="0"/>
              <a:t>Lert</a:t>
            </a:r>
            <a:r>
              <a:rPr lang="fr-FR" sz="1050" dirty="0" smtClean="0"/>
              <a:t>, A. Diallo</a:t>
            </a:r>
          </a:p>
          <a:p>
            <a:pPr>
              <a:defRPr/>
            </a:pPr>
            <a:r>
              <a:rPr lang="fr-FR" sz="1050" b="1" dirty="0" smtClean="0"/>
              <a:t>The DSMB</a:t>
            </a:r>
            <a:r>
              <a:rPr lang="fr-FR" sz="1050" dirty="0" smtClean="0"/>
              <a:t>: AM </a:t>
            </a:r>
            <a:r>
              <a:rPr lang="fr-FR" sz="1050" dirty="0" err="1" smtClean="0"/>
              <a:t>Taburet</a:t>
            </a:r>
            <a:r>
              <a:rPr lang="fr-FR" sz="1050" dirty="0" smtClean="0"/>
              <a:t>, VK Nguyen, Y. </a:t>
            </a:r>
            <a:r>
              <a:rPr lang="fr-FR" sz="1050" dirty="0" err="1" smtClean="0"/>
              <a:t>Yazdanpanah</a:t>
            </a:r>
            <a:r>
              <a:rPr lang="fr-FR" sz="1050" dirty="0" smtClean="0"/>
              <a:t>, C. </a:t>
            </a:r>
            <a:r>
              <a:rPr lang="fr-FR" sz="1050" dirty="0" err="1" smtClean="0"/>
              <a:t>Taeron</a:t>
            </a:r>
            <a:r>
              <a:rPr lang="fr-FR" sz="1050" dirty="0" smtClean="0"/>
              <a:t>, D. Costagliola</a:t>
            </a:r>
          </a:p>
          <a:p>
            <a:pPr>
              <a:defRPr/>
            </a:pPr>
            <a:r>
              <a:rPr lang="fr-FR" sz="1050" b="1" dirty="0" smtClean="0"/>
              <a:t>The </a:t>
            </a:r>
            <a:r>
              <a:rPr lang="fr-FR" sz="1050" b="1" dirty="0" err="1" smtClean="0"/>
              <a:t>Community</a:t>
            </a:r>
            <a:r>
              <a:rPr lang="fr-FR" sz="1050" b="1" dirty="0" smtClean="0"/>
              <a:t> </a:t>
            </a:r>
            <a:r>
              <a:rPr lang="fr-FR" sz="1050" b="1" dirty="0" err="1" smtClean="0"/>
              <a:t>Advisory</a:t>
            </a:r>
            <a:r>
              <a:rPr lang="fr-FR" sz="1050" b="1" dirty="0" smtClean="0"/>
              <a:t> </a:t>
            </a:r>
            <a:r>
              <a:rPr lang="fr-FR" sz="1050" b="1" dirty="0" err="1" smtClean="0"/>
              <a:t>Board</a:t>
            </a:r>
            <a:r>
              <a:rPr lang="fr-FR" sz="1050" dirty="0" smtClean="0"/>
              <a:t>: S. </a:t>
            </a:r>
            <a:r>
              <a:rPr lang="fr-FR" sz="1050" dirty="0" err="1" smtClean="0"/>
              <a:t>Karon</a:t>
            </a:r>
            <a:r>
              <a:rPr lang="fr-FR" sz="1050" dirty="0" smtClean="0"/>
              <a:t>, D. Villard (Action Santé Alternative), JM Astor (Boucle Rouge), D. </a:t>
            </a:r>
            <a:r>
              <a:rPr lang="fr-FR" sz="1050" dirty="0" err="1" smtClean="0"/>
              <a:t>Ganaye</a:t>
            </a:r>
            <a:r>
              <a:rPr lang="fr-FR" sz="1050" dirty="0" smtClean="0"/>
              <a:t> (</a:t>
            </a:r>
            <a:r>
              <a:rPr lang="fr-FR" sz="1050" dirty="0" err="1" smtClean="0"/>
              <a:t>Federation</a:t>
            </a:r>
            <a:r>
              <a:rPr lang="fr-FR" sz="1050" dirty="0" smtClean="0"/>
              <a:t> LGBT), T. Craig (</a:t>
            </a:r>
            <a:r>
              <a:rPr lang="fr-FR" sz="1050" dirty="0" err="1" smtClean="0"/>
              <a:t>Act</a:t>
            </a:r>
            <a:r>
              <a:rPr lang="fr-FR" sz="1050" dirty="0" smtClean="0"/>
              <a:t>-Up), B. Brive (J’y suis j’y reste), R. </a:t>
            </a:r>
            <a:r>
              <a:rPr lang="fr-FR" sz="1050" dirty="0" err="1" smtClean="0"/>
              <a:t>Orioli</a:t>
            </a:r>
            <a:r>
              <a:rPr lang="fr-FR" sz="1050" dirty="0" smtClean="0"/>
              <a:t> (les flamands roses), M. </a:t>
            </a:r>
            <a:r>
              <a:rPr lang="fr-FR" sz="1050" dirty="0" err="1" smtClean="0"/>
              <a:t>Vanhedde</a:t>
            </a:r>
            <a:r>
              <a:rPr lang="fr-FR" sz="1050" dirty="0" smtClean="0"/>
              <a:t> (</a:t>
            </a:r>
            <a:r>
              <a:rPr lang="fr-FR" sz="1050" dirty="0" err="1" smtClean="0"/>
              <a:t>Solidarite</a:t>
            </a:r>
            <a:r>
              <a:rPr lang="fr-FR" sz="1050" dirty="0" smtClean="0"/>
              <a:t> SIDA), H. Baudoin (Sida info service), H. Fisher (TRT-5)</a:t>
            </a:r>
          </a:p>
          <a:p>
            <a:pPr>
              <a:defRPr/>
            </a:pPr>
            <a:r>
              <a:rPr lang="fr-FR" altLang="fr-FR" sz="1050" b="1" dirty="0" smtClean="0"/>
              <a:t>INSERM SC10-US19 </a:t>
            </a:r>
            <a:r>
              <a:rPr lang="fr-FR" altLang="fr-FR" sz="1050" dirty="0" smtClean="0"/>
              <a:t>: L. Meyer, C. Capitant, I. Charreau, E. </a:t>
            </a:r>
            <a:r>
              <a:rPr lang="fr-FR" altLang="fr-FR" sz="1050" dirty="0" err="1" smtClean="0"/>
              <a:t>Netzer</a:t>
            </a:r>
            <a:r>
              <a:rPr lang="fr-FR" altLang="fr-FR" sz="1050" dirty="0" smtClean="0"/>
              <a:t>, N. </a:t>
            </a:r>
            <a:r>
              <a:rPr lang="fr-FR" altLang="fr-FR" sz="1050" dirty="0" err="1" smtClean="0"/>
              <a:t>Leturque</a:t>
            </a:r>
            <a:r>
              <a:rPr lang="fr-FR" altLang="fr-FR" sz="1050" dirty="0" smtClean="0"/>
              <a:t>, J. </a:t>
            </a:r>
            <a:r>
              <a:rPr lang="fr-FR" altLang="fr-FR" sz="1050" dirty="0" err="1" smtClean="0"/>
              <a:t>Binesse</a:t>
            </a:r>
            <a:r>
              <a:rPr lang="fr-FR" altLang="fr-FR" sz="1050" dirty="0" smtClean="0"/>
              <a:t>, V. </a:t>
            </a:r>
            <a:r>
              <a:rPr lang="fr-FR" altLang="fr-FR" sz="1050" dirty="0" err="1" smtClean="0"/>
              <a:t>Foubert</a:t>
            </a:r>
            <a:r>
              <a:rPr lang="fr-FR" altLang="fr-FR" sz="1050" dirty="0" smtClean="0"/>
              <a:t>, M. </a:t>
            </a:r>
            <a:r>
              <a:rPr lang="fr-FR" altLang="fr-FR" sz="1050" dirty="0" err="1" smtClean="0"/>
              <a:t>Saouzanet</a:t>
            </a:r>
            <a:r>
              <a:rPr lang="fr-FR" altLang="fr-FR" sz="1050" dirty="0" smtClean="0"/>
              <a:t>, F. Euphrasie, </a:t>
            </a:r>
            <a:br>
              <a:rPr lang="fr-FR" altLang="fr-FR" sz="1050" dirty="0" smtClean="0"/>
            </a:br>
            <a:r>
              <a:rPr lang="fr-FR" altLang="fr-FR" sz="1050" dirty="0" smtClean="0"/>
              <a:t>B. Guillon, Y. </a:t>
            </a:r>
            <a:r>
              <a:rPr lang="fr-FR" altLang="fr-FR" sz="1050" dirty="0" err="1" smtClean="0"/>
              <a:t>Saïdi</a:t>
            </a:r>
            <a:r>
              <a:rPr lang="fr-FR" altLang="fr-FR" sz="1050" dirty="0" smtClean="0"/>
              <a:t>, </a:t>
            </a:r>
            <a:r>
              <a:rPr lang="fr-FR" sz="1050" dirty="0" smtClean="0"/>
              <a:t>JP </a:t>
            </a:r>
            <a:r>
              <a:rPr lang="fr-FR" sz="1050" dirty="0" err="1" smtClean="0"/>
              <a:t>Aboulker</a:t>
            </a:r>
            <a:endParaRPr lang="fr-FR" sz="1050" dirty="0" smtClean="0"/>
          </a:p>
          <a:p>
            <a:pPr>
              <a:defRPr/>
            </a:pPr>
            <a:r>
              <a:rPr lang="fr-FR" sz="1050" b="1" dirty="0" smtClean="0"/>
              <a:t>INSERM UMR 912</a:t>
            </a:r>
            <a:r>
              <a:rPr lang="fr-FR" sz="1050" dirty="0" smtClean="0"/>
              <a:t>: B. Spire, M. Suzan, G. </a:t>
            </a:r>
            <a:r>
              <a:rPr lang="fr-FR" sz="1050" dirty="0" err="1" smtClean="0"/>
              <a:t>Cattin</a:t>
            </a:r>
            <a:r>
              <a:rPr lang="fr-FR" sz="1050" dirty="0" smtClean="0"/>
              <a:t>, B. Demoulin, L. </a:t>
            </a:r>
            <a:r>
              <a:rPr lang="fr-FR" sz="1050" dirty="0" err="1" smtClean="0"/>
              <a:t>Sagaon</a:t>
            </a:r>
            <a:r>
              <a:rPr lang="fr-FR" sz="1050" dirty="0" smtClean="0"/>
              <a:t>-Teyssier, N. </a:t>
            </a:r>
            <a:r>
              <a:rPr lang="fr-FR" sz="1050" dirty="0" err="1" smtClean="0"/>
              <a:t>Lorente</a:t>
            </a:r>
            <a:endParaRPr lang="fr-FR" sz="1050" dirty="0" smtClean="0"/>
          </a:p>
          <a:p>
            <a:pPr>
              <a:defRPr/>
            </a:pPr>
            <a:r>
              <a:rPr lang="fr-FR" sz="1050" b="1" dirty="0" smtClean="0"/>
              <a:t>ANRS</a:t>
            </a:r>
            <a:r>
              <a:rPr lang="fr-FR" sz="1050" dirty="0" smtClean="0"/>
              <a:t>: V. Doré, I. </a:t>
            </a:r>
            <a:r>
              <a:rPr lang="fr-FR" sz="1050" dirty="0" err="1" smtClean="0"/>
              <a:t>Porteret</a:t>
            </a:r>
            <a:r>
              <a:rPr lang="fr-FR" sz="1050" dirty="0" smtClean="0"/>
              <a:t>, L. Marchand, S. </a:t>
            </a:r>
            <a:r>
              <a:rPr lang="fr-FR" sz="1050" dirty="0" err="1" smtClean="0"/>
              <a:t>Lemestre</a:t>
            </a:r>
            <a:r>
              <a:rPr lang="fr-FR" sz="1050" dirty="0" smtClean="0"/>
              <a:t>, A. </a:t>
            </a:r>
            <a:r>
              <a:rPr lang="fr-FR" sz="1050" dirty="0" err="1" smtClean="0"/>
              <a:t>Menecier</a:t>
            </a:r>
            <a:r>
              <a:rPr lang="fr-FR" sz="1050" dirty="0" smtClean="0"/>
              <a:t>, E. </a:t>
            </a:r>
            <a:r>
              <a:rPr lang="fr-FR" sz="1050" dirty="0" err="1" smtClean="0"/>
              <a:t>Choucair</a:t>
            </a:r>
            <a:r>
              <a:rPr lang="fr-FR" sz="1050" dirty="0" smtClean="0"/>
              <a:t>, N. </a:t>
            </a:r>
            <a:r>
              <a:rPr lang="fr-FR" sz="1050" dirty="0" err="1" smtClean="0"/>
              <a:t>Etien</a:t>
            </a:r>
            <a:r>
              <a:rPr lang="fr-FR" sz="1050" dirty="0" smtClean="0"/>
              <a:t>, MC Simon, JF </a:t>
            </a:r>
            <a:r>
              <a:rPr lang="fr-FR" sz="1050" dirty="0" err="1" smtClean="0"/>
              <a:t>Delfraissy</a:t>
            </a:r>
            <a:endParaRPr lang="fr-FR" sz="1050" dirty="0" smtClean="0"/>
          </a:p>
          <a:p>
            <a:pPr>
              <a:defRPr/>
            </a:pPr>
            <a:r>
              <a:rPr lang="fr-FR" sz="1050" b="1" dirty="0" smtClean="0"/>
              <a:t>AIDES</a:t>
            </a:r>
            <a:r>
              <a:rPr lang="fr-FR" sz="1050" dirty="0" smtClean="0"/>
              <a:t>: JM. Le Gall, S. Morel, V. </a:t>
            </a:r>
            <a:r>
              <a:rPr lang="fr-FR" sz="1050" dirty="0" err="1" smtClean="0"/>
              <a:t>Pechenot</a:t>
            </a:r>
            <a:r>
              <a:rPr lang="fr-FR" sz="1050" dirty="0" smtClean="0"/>
              <a:t> , S. </a:t>
            </a:r>
            <a:r>
              <a:rPr lang="fr-FR" sz="1050" dirty="0" err="1" smtClean="0"/>
              <a:t>Bagge</a:t>
            </a:r>
            <a:r>
              <a:rPr lang="fr-FR" sz="1050" dirty="0" smtClean="0"/>
              <a:t> , A. </a:t>
            </a:r>
            <a:r>
              <a:rPr lang="fr-FR" sz="1050" dirty="0" err="1" smtClean="0"/>
              <a:t>Djessima</a:t>
            </a:r>
            <a:r>
              <a:rPr lang="fr-FR" sz="1050" dirty="0" smtClean="0"/>
              <a:t> </a:t>
            </a:r>
            <a:r>
              <a:rPr lang="fr-FR" sz="1050" dirty="0" err="1" smtClean="0"/>
              <a:t>Taba</a:t>
            </a:r>
            <a:r>
              <a:rPr lang="fr-FR" sz="1050" dirty="0" smtClean="0"/>
              <a:t>, M </a:t>
            </a:r>
            <a:r>
              <a:rPr lang="fr-FR" sz="1050" dirty="0" err="1" smtClean="0"/>
              <a:t>Danet</a:t>
            </a:r>
            <a:r>
              <a:rPr lang="fr-FR" sz="1050" dirty="0" smtClean="0"/>
              <a:t>, K. </a:t>
            </a:r>
            <a:r>
              <a:rPr lang="fr-FR" sz="1050" dirty="0" err="1" smtClean="0"/>
              <a:t>Moudachirou</a:t>
            </a:r>
            <a:r>
              <a:rPr lang="fr-FR" sz="1050" dirty="0" smtClean="0"/>
              <a:t> , B. Dos Santos , J. </a:t>
            </a:r>
            <a:r>
              <a:rPr lang="fr-FR" sz="1050" dirty="0" err="1" smtClean="0"/>
              <a:t>Lambec</a:t>
            </a:r>
            <a:r>
              <a:rPr lang="fr-FR" sz="1050" dirty="0" smtClean="0"/>
              <a:t> , S. </a:t>
            </a:r>
            <a:r>
              <a:rPr lang="fr-FR" sz="1050" dirty="0" err="1" smtClean="0"/>
              <a:t>Rouby</a:t>
            </a:r>
            <a:r>
              <a:rPr lang="fr-FR" sz="1050" dirty="0" smtClean="0"/>
              <a:t> , X. </a:t>
            </a:r>
            <a:r>
              <a:rPr lang="fr-FR" sz="1050" dirty="0" err="1" smtClean="0"/>
              <a:t>Teruin</a:t>
            </a:r>
            <a:r>
              <a:rPr lang="fr-FR" sz="1050" dirty="0" smtClean="0"/>
              <a:t> , N. </a:t>
            </a:r>
            <a:r>
              <a:rPr lang="fr-FR" sz="1050" dirty="0" err="1" smtClean="0"/>
              <a:t>Dumon</a:t>
            </a:r>
            <a:r>
              <a:rPr lang="fr-FR" sz="1050" dirty="0" smtClean="0"/>
              <a:t> , V. Coquelin , P. Brunet, L. Gilly, T. </a:t>
            </a:r>
            <a:r>
              <a:rPr lang="fr-FR" sz="1050" dirty="0" err="1" smtClean="0"/>
              <a:t>Cepitelli</a:t>
            </a:r>
            <a:r>
              <a:rPr lang="fr-FR" sz="1050" dirty="0" smtClean="0"/>
              <a:t>, R. Porion, D. Rojas Castro, B. Spire </a:t>
            </a:r>
          </a:p>
          <a:p>
            <a:pPr>
              <a:defRPr/>
            </a:pPr>
            <a:r>
              <a:rPr lang="fr-FR" sz="1050" b="1" dirty="0" err="1" smtClean="0"/>
              <a:t>Rezo</a:t>
            </a:r>
            <a:r>
              <a:rPr lang="fr-FR" sz="1050" b="1" dirty="0" smtClean="0"/>
              <a:t> Canada</a:t>
            </a:r>
            <a:r>
              <a:rPr lang="fr-FR" sz="1050" dirty="0" smtClean="0"/>
              <a:t>: D. Thompson</a:t>
            </a:r>
          </a:p>
          <a:p>
            <a:pPr>
              <a:defRPr/>
            </a:pPr>
            <a:r>
              <a:rPr lang="fr-FR" sz="1050" b="1" dirty="0" smtClean="0"/>
              <a:t>Canadian Trial Network</a:t>
            </a:r>
            <a:r>
              <a:rPr lang="fr-FR" sz="1050" dirty="0" smtClean="0"/>
              <a:t>: J. Sas, J. </a:t>
            </a:r>
            <a:r>
              <a:rPr lang="fr-FR" sz="1050" dirty="0" err="1" smtClean="0"/>
              <a:t>Pankovitch</a:t>
            </a:r>
            <a:r>
              <a:rPr lang="fr-FR" sz="1050" dirty="0" smtClean="0"/>
              <a:t>, M. Klein, A. Anis</a:t>
            </a:r>
          </a:p>
          <a:p>
            <a:pPr>
              <a:defRPr/>
            </a:pPr>
            <a:r>
              <a:rPr lang="fr-FR" sz="1050" b="1" dirty="0" smtClean="0"/>
              <a:t>Gates </a:t>
            </a:r>
            <a:r>
              <a:rPr lang="fr-FR" sz="1050" b="1" dirty="0" err="1" smtClean="0"/>
              <a:t>Foundation</a:t>
            </a:r>
            <a:r>
              <a:rPr lang="fr-FR" sz="1050" dirty="0" smtClean="0"/>
              <a:t>: S. Becker, S. </a:t>
            </a:r>
            <a:r>
              <a:rPr lang="fr-FR" sz="1050" dirty="0" err="1" smtClean="0"/>
              <a:t>Sow</a:t>
            </a:r>
            <a:r>
              <a:rPr lang="fr-FR" sz="1050" dirty="0" smtClean="0"/>
              <a:t>, J. Presley, M. </a:t>
            </a:r>
            <a:r>
              <a:rPr lang="fr-FR" sz="1050" dirty="0" err="1" smtClean="0"/>
              <a:t>Aikenhead</a:t>
            </a:r>
            <a:endParaRPr lang="fr-FR" sz="1050" dirty="0" smtClean="0"/>
          </a:p>
          <a:p>
            <a:pPr>
              <a:defRPr/>
            </a:pPr>
            <a:r>
              <a:rPr lang="fr-FR" sz="1050" b="1" dirty="0" smtClean="0"/>
              <a:t>Fondation Pierre Bergé/SIDACTION</a:t>
            </a:r>
          </a:p>
          <a:p>
            <a:pPr>
              <a:defRPr/>
            </a:pPr>
            <a:r>
              <a:rPr lang="fr-FR" sz="1050" b="1" dirty="0" err="1" smtClean="0"/>
              <a:t>Gilead</a:t>
            </a:r>
            <a:r>
              <a:rPr lang="fr-FR" sz="1050" dirty="0" smtClean="0"/>
              <a:t>: J. Rooney, A. Cheng, P. </a:t>
            </a:r>
            <a:r>
              <a:rPr lang="fr-FR" sz="1050" dirty="0" err="1" smtClean="0"/>
              <a:t>Petour</a:t>
            </a:r>
            <a:r>
              <a:rPr lang="fr-FR" sz="1050" dirty="0" smtClean="0"/>
              <a:t>, C. </a:t>
            </a:r>
            <a:r>
              <a:rPr lang="fr-FR" sz="1050" dirty="0" err="1" smtClean="0"/>
              <a:t>Rabian</a:t>
            </a:r>
            <a:endParaRPr lang="fr-FR" sz="1050" dirty="0" smtClean="0"/>
          </a:p>
          <a:p>
            <a:pPr>
              <a:buFontTx/>
              <a:buNone/>
              <a:defRPr/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282091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4006" y="1097816"/>
            <a:ext cx="11795477" cy="4960735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During the open-label extension (OLE) study, when participants knew about the efficacy of </a:t>
            </a:r>
            <a:r>
              <a:rPr lang="en-US" sz="1800" dirty="0" err="1" smtClean="0"/>
              <a:t>PrEP</a:t>
            </a:r>
            <a:r>
              <a:rPr lang="en-US" sz="1800" dirty="0" smtClean="0"/>
              <a:t>, the </a:t>
            </a:r>
            <a:r>
              <a:rPr lang="en-US" sz="1800" dirty="0"/>
              <a:t>proportion </a:t>
            </a:r>
            <a:r>
              <a:rPr lang="en-US" sz="1800" dirty="0" smtClean="0"/>
              <a:t>declaring </a:t>
            </a:r>
            <a:r>
              <a:rPr lang="en-US" sz="1800" dirty="0" err="1"/>
              <a:t>condomless</a:t>
            </a:r>
            <a:r>
              <a:rPr lang="en-US" sz="1800" dirty="0"/>
              <a:t> sex increased from 77% at baseline to 86% at 18 months’ follow-up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Stable low adherence to </a:t>
            </a:r>
            <a:r>
              <a:rPr lang="en-US" sz="1800" dirty="0" err="1" smtClean="0"/>
              <a:t>PrEP</a:t>
            </a:r>
            <a:r>
              <a:rPr lang="en-US" sz="1800" dirty="0" smtClean="0"/>
              <a:t> and declining adherence to </a:t>
            </a:r>
            <a:r>
              <a:rPr lang="en-US" sz="1800" dirty="0" err="1" smtClean="0"/>
              <a:t>PrEP</a:t>
            </a:r>
            <a:r>
              <a:rPr lang="en-US" sz="1800" dirty="0" smtClean="0"/>
              <a:t> patterns during OLE suggested the complexity of integrating this tool in the risk-reduction strategy for 104 participants (31.3% of 332 participants in both phases)</a:t>
            </a:r>
          </a:p>
          <a:p>
            <a:endParaRPr lang="en-US" sz="1800" dirty="0" smtClean="0"/>
          </a:p>
          <a:p>
            <a:r>
              <a:rPr lang="en-US" sz="1800" dirty="0" smtClean="0"/>
              <a:t>Dynamics of </a:t>
            </a:r>
            <a:r>
              <a:rPr lang="en-US" sz="1800" dirty="0" err="1" smtClean="0"/>
              <a:t>PrEP</a:t>
            </a:r>
            <a:r>
              <a:rPr lang="en-US" sz="1800" dirty="0" smtClean="0"/>
              <a:t> adherence and condom use suggested the trade-off between these prevention tools among an important proportion of participants (53% of the 332 participants in both phases)</a:t>
            </a:r>
          </a:p>
          <a:p>
            <a:endParaRPr lang="en-US" sz="1800" dirty="0" smtClean="0"/>
          </a:p>
          <a:p>
            <a:r>
              <a:rPr lang="en-US" sz="1800" dirty="0" smtClean="0"/>
              <a:t>Combined prevention strategies using both </a:t>
            </a:r>
            <a:r>
              <a:rPr lang="en-US" sz="1800" dirty="0" err="1" smtClean="0"/>
              <a:t>PrEP</a:t>
            </a:r>
            <a:r>
              <a:rPr lang="en-US" sz="1800" dirty="0" smtClean="0"/>
              <a:t> and condoms was estimated for 112 participants (33.7% of the 332 participants in both phases)</a:t>
            </a:r>
          </a:p>
          <a:p>
            <a:endParaRPr lang="en-US" sz="1800" dirty="0" smtClean="0"/>
          </a:p>
          <a:p>
            <a:r>
              <a:rPr lang="en-US" sz="1800" dirty="0" smtClean="0"/>
              <a:t>In summary, patterns of </a:t>
            </a:r>
            <a:r>
              <a:rPr lang="en-US" sz="1800" dirty="0" err="1" smtClean="0"/>
              <a:t>PrEP</a:t>
            </a:r>
            <a:r>
              <a:rPr lang="en-US" sz="1800" dirty="0" smtClean="0"/>
              <a:t> adherence and Condom use are linked and evolve differently over time according to sociodemographic and behavioral characteristics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520981" y="55755"/>
            <a:ext cx="5150036" cy="8255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E8303B"/>
                </a:solidFill>
                <a:latin typeface="Franklin Gothic Book" panose="020B0503020102020204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8" name="ZoneTexte 7"/>
          <p:cNvSpPr txBox="1"/>
          <p:nvPr/>
        </p:nvSpPr>
        <p:spPr>
          <a:xfrm>
            <a:off x="7427792" y="5688102"/>
            <a:ext cx="4673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[</a:t>
            </a:r>
            <a:r>
              <a:rPr lang="fr-FR" sz="1400" b="1" dirty="0" err="1" smtClean="0">
                <a:solidFill>
                  <a:srgbClr val="0070C0"/>
                </a:solidFill>
              </a:rPr>
              <a:t>Sagaon</a:t>
            </a:r>
            <a:r>
              <a:rPr lang="fr-FR" sz="1400" b="1" dirty="0" smtClean="0">
                <a:solidFill>
                  <a:srgbClr val="0070C0"/>
                </a:solidFill>
              </a:rPr>
              <a:t>-Teyssier L., et al., </a:t>
            </a:r>
            <a:r>
              <a:rPr lang="fr-FR" sz="1400" b="1" i="1" dirty="0" err="1" smtClean="0">
                <a:solidFill>
                  <a:srgbClr val="0070C0"/>
                </a:solidFill>
              </a:rPr>
              <a:t>Aids</a:t>
            </a:r>
            <a:r>
              <a:rPr lang="fr-FR" sz="1400" b="1" i="1" dirty="0" smtClean="0">
                <a:solidFill>
                  <a:srgbClr val="0070C0"/>
                </a:solidFill>
              </a:rPr>
              <a:t> Patient Care and </a:t>
            </a:r>
            <a:r>
              <a:rPr lang="fr-FR" sz="1400" b="1" i="1" dirty="0" err="1" smtClean="0">
                <a:solidFill>
                  <a:srgbClr val="0070C0"/>
                </a:solidFill>
              </a:rPr>
              <a:t>STDs</a:t>
            </a:r>
            <a:r>
              <a:rPr lang="fr-FR" sz="1400" b="1" dirty="0" smtClean="0">
                <a:solidFill>
                  <a:srgbClr val="0070C0"/>
                </a:solidFill>
              </a:rPr>
              <a:t>, 2018] </a:t>
            </a:r>
            <a:endParaRPr lang="fr-FR" sz="1400" b="1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001284" y="1846734"/>
            <a:ext cx="30181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[Molina J-M., et al., </a:t>
            </a:r>
            <a:r>
              <a:rPr lang="fr-FR" sz="1400" b="1" i="1" dirty="0" smtClean="0">
                <a:solidFill>
                  <a:srgbClr val="0070C0"/>
                </a:solidFill>
              </a:rPr>
              <a:t>Lancet HIV</a:t>
            </a:r>
            <a:r>
              <a:rPr lang="fr-FR" sz="1400" b="1" dirty="0" smtClean="0">
                <a:solidFill>
                  <a:srgbClr val="0070C0"/>
                </a:solidFill>
              </a:rPr>
              <a:t>, 2017] </a:t>
            </a:r>
            <a:endParaRPr lang="fr-FR" sz="1400" b="1" dirty="0">
              <a:solidFill>
                <a:srgbClr val="0070C0"/>
              </a:solidFill>
            </a:endParaRPr>
          </a:p>
        </p:txBody>
      </p:sp>
      <p:pic>
        <p:nvPicPr>
          <p:cNvPr id="10" name="Picture 10" descr="logo_an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1351" y="6058551"/>
            <a:ext cx="1141413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913"/>
            <a:ext cx="2390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809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4006" y="1264070"/>
            <a:ext cx="11795477" cy="4743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Given the high proportion of participants highly adherent to </a:t>
            </a:r>
            <a:r>
              <a:rPr lang="en-US" sz="1800" dirty="0" err="1" smtClean="0"/>
              <a:t>PrEP</a:t>
            </a:r>
            <a:r>
              <a:rPr lang="en-US" sz="1800" dirty="0" smtClean="0"/>
              <a:t> during DBP, the changes observed about </a:t>
            </a:r>
            <a:r>
              <a:rPr lang="en-US" sz="1800" dirty="0" err="1" smtClean="0"/>
              <a:t>PrEP</a:t>
            </a:r>
            <a:r>
              <a:rPr lang="en-US" sz="1800" dirty="0" smtClean="0"/>
              <a:t> adherence since the beginning of OLE, and the overall decrease of condom use, the following questions emerge: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Among the </a:t>
            </a:r>
            <a:r>
              <a:rPr lang="en-US" sz="2000" b="1" dirty="0">
                <a:solidFill>
                  <a:srgbClr val="C00000"/>
                </a:solidFill>
              </a:rPr>
              <a:t>participants using </a:t>
            </a:r>
            <a:r>
              <a:rPr lang="en-US" sz="2000" b="1" u="sng" dirty="0">
                <a:solidFill>
                  <a:srgbClr val="C00000"/>
                </a:solidFill>
              </a:rPr>
              <a:t>only </a:t>
            </a:r>
            <a:r>
              <a:rPr lang="en-US" sz="2000" b="1" u="sng" dirty="0" err="1">
                <a:solidFill>
                  <a:srgbClr val="C00000"/>
                </a:solidFill>
              </a:rPr>
              <a:t>PrEP</a:t>
            </a:r>
            <a:r>
              <a:rPr lang="en-US" sz="2000" b="1" u="sng" dirty="0">
                <a:solidFill>
                  <a:srgbClr val="C00000"/>
                </a:solidFill>
              </a:rPr>
              <a:t> (without condom) </a:t>
            </a:r>
            <a:r>
              <a:rPr lang="en-US" sz="2000" b="1" dirty="0">
                <a:solidFill>
                  <a:srgbClr val="C00000"/>
                </a:solidFill>
              </a:rPr>
              <a:t>at enrolment in </a:t>
            </a:r>
            <a:r>
              <a:rPr lang="en-US" sz="2000" b="1" dirty="0" smtClean="0">
                <a:solidFill>
                  <a:srgbClr val="C00000"/>
                </a:solidFill>
              </a:rPr>
              <a:t>OLE</a:t>
            </a:r>
            <a:endParaRPr lang="en-US" sz="2000" b="1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sz="1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Did they resume condom use alone or combined with </a:t>
            </a:r>
            <a:r>
              <a:rPr lang="en-US" sz="1800" dirty="0" err="1" smtClean="0"/>
              <a:t>PrEP</a:t>
            </a:r>
            <a:r>
              <a:rPr lang="en-US" sz="1800" dirty="0" smtClean="0"/>
              <a:t>?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How fast condom resumption occurred after enrolment in OLE?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How sexual behavior contributed to explain condom resumption?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Was condom resumption after enrolment in OLE related to prevention behavior observed during DBP? </a:t>
            </a:r>
          </a:p>
          <a:p>
            <a:pPr marL="0" indent="0">
              <a:buNone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Which was the role of STIs onset in </a:t>
            </a:r>
            <a:r>
              <a:rPr lang="en-US" sz="1800" dirty="0" smtClean="0">
                <a:solidFill>
                  <a:schemeClr val="tx1"/>
                </a:solidFill>
              </a:rPr>
              <a:t>further condom </a:t>
            </a:r>
            <a:r>
              <a:rPr lang="en-US" sz="1800" dirty="0">
                <a:solidFill>
                  <a:schemeClr val="tx1"/>
                </a:solidFill>
              </a:rPr>
              <a:t>resumption?  </a:t>
            </a:r>
          </a:p>
          <a:p>
            <a:pPr marL="457200" lvl="1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520981" y="154562"/>
            <a:ext cx="5392110" cy="8255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E8303B"/>
                </a:solidFill>
                <a:latin typeface="Franklin Gothic Book" panose="020B0503020102020204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dirty="0" smtClean="0"/>
              <a:t>Research questions</a:t>
            </a:r>
            <a:endParaRPr lang="en-GB" dirty="0"/>
          </a:p>
        </p:txBody>
      </p:sp>
      <p:pic>
        <p:nvPicPr>
          <p:cNvPr id="10" name="Picture 10" descr="logo_an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1351" y="6058551"/>
            <a:ext cx="1141413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913"/>
            <a:ext cx="2390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397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0767" y="37808"/>
            <a:ext cx="5536906" cy="1143000"/>
          </a:xfrm>
        </p:spPr>
        <p:txBody>
          <a:bodyPr/>
          <a:lstStyle/>
          <a:p>
            <a:r>
              <a:rPr lang="en-US" dirty="0" smtClean="0"/>
              <a:t>Methods (1/2)</a:t>
            </a:r>
            <a:endParaRPr lang="en-US" dirty="0"/>
          </a:p>
        </p:txBody>
      </p:sp>
      <p:pic>
        <p:nvPicPr>
          <p:cNvPr id="22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913"/>
            <a:ext cx="2390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750480" y="1180809"/>
            <a:ext cx="10691040" cy="4852994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Study sample</a:t>
            </a:r>
            <a:r>
              <a:rPr lang="en-US" sz="2800" dirty="0" smtClean="0"/>
              <a:t>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Open-label Extension started in November 2014 – June 2016: follow-up from M0 to M18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 smtClean="0"/>
              <a:t>Participants </a:t>
            </a:r>
            <a:r>
              <a:rPr lang="en-US" sz="2000" dirty="0" smtClean="0"/>
              <a:t>that </a:t>
            </a:r>
            <a:r>
              <a:rPr lang="en-US" sz="2000" u="sng" dirty="0" smtClean="0">
                <a:solidFill>
                  <a:srgbClr val="FF0000"/>
                </a:solidFill>
              </a:rPr>
              <a:t>at enrolment in OLE declared using only </a:t>
            </a:r>
            <a:r>
              <a:rPr lang="en-US" sz="2000" u="sng" dirty="0" err="1" smtClean="0">
                <a:solidFill>
                  <a:srgbClr val="FF0000"/>
                </a:solidFill>
              </a:rPr>
              <a:t>PrEP</a:t>
            </a:r>
            <a:r>
              <a:rPr lang="en-US" sz="2000" u="sng" dirty="0" smtClean="0">
                <a:solidFill>
                  <a:srgbClr val="FF0000"/>
                </a:solidFill>
              </a:rPr>
              <a:t> (without condom)</a:t>
            </a:r>
            <a:r>
              <a:rPr lang="en-US" sz="2000" dirty="0" smtClean="0"/>
              <a:t> </a:t>
            </a:r>
            <a:r>
              <a:rPr lang="en-US" sz="2000" u="sng" dirty="0" smtClean="0">
                <a:solidFill>
                  <a:srgbClr val="FF0000"/>
                </a:solidFill>
              </a:rPr>
              <a:t>during their most recent anal intercourse (MRAI) before the last visit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Data collection: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Online questionnaires administered every 2 months during the OLE phase: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 smtClean="0"/>
              <a:t>Sociodemographic characteristics, drugs consumption, sexual behaviors, adherence to </a:t>
            </a:r>
            <a:r>
              <a:rPr lang="en-US" sz="1800" dirty="0" err="1" smtClean="0"/>
              <a:t>PrEP</a:t>
            </a:r>
            <a:r>
              <a:rPr lang="en-US" sz="1800" dirty="0" smtClean="0"/>
              <a:t> and condom use at MRAI</a:t>
            </a:r>
          </a:p>
          <a:p>
            <a:pPr marL="914400" lvl="2" indent="0">
              <a:buNone/>
            </a:pPr>
            <a:endParaRPr lang="en-US" sz="1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All STIs screened at each follow-up visit (symptomatic or asymptomatic): </a:t>
            </a:r>
          </a:p>
          <a:p>
            <a:pPr marL="457200" lvl="1" indent="0">
              <a:buNone/>
            </a:pPr>
            <a:r>
              <a:rPr lang="en-US" sz="2000" dirty="0" smtClean="0"/>
              <a:t>Chlamydia, Gonorrhea, Syphilis, and Hepatitis C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92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0767" y="37808"/>
            <a:ext cx="5536906" cy="1143000"/>
          </a:xfrm>
        </p:spPr>
        <p:txBody>
          <a:bodyPr/>
          <a:lstStyle/>
          <a:p>
            <a:r>
              <a:rPr lang="en-US" dirty="0"/>
              <a:t>Methods (2/2)</a:t>
            </a:r>
          </a:p>
        </p:txBody>
      </p:sp>
      <p:pic>
        <p:nvPicPr>
          <p:cNvPr id="22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913"/>
            <a:ext cx="2390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0" descr="logo_an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1351" y="6058551"/>
            <a:ext cx="1141413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293915" y="1290124"/>
            <a:ext cx="11702142" cy="4525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Outcome: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time elapsed until the MRAI where condom use was reported (in months, exact dates used)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chemeClr val="tx1"/>
              </a:solidFill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2349392" y="3898180"/>
            <a:ext cx="3888509" cy="8815"/>
          </a:xfrm>
          <a:prstGeom prst="straightConnector1">
            <a:avLst/>
          </a:prstGeom>
          <a:ln w="38100">
            <a:solidFill>
              <a:srgbClr val="00B050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 rot="16200000">
            <a:off x="1261416" y="4449737"/>
            <a:ext cx="18066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/>
              <a:t>Only</a:t>
            </a:r>
            <a:r>
              <a:rPr lang="fr-FR" b="1" dirty="0" smtClean="0"/>
              <a:t> </a:t>
            </a:r>
            <a:r>
              <a:rPr lang="fr-FR" b="1" dirty="0" err="1" smtClean="0"/>
              <a:t>PrEP</a:t>
            </a:r>
            <a:endParaRPr lang="fr-FR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6218224" y="3713514"/>
            <a:ext cx="1457900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Only</a:t>
            </a:r>
            <a:r>
              <a:rPr lang="fr-FR" b="1" dirty="0" smtClean="0"/>
              <a:t> condom</a:t>
            </a:r>
            <a:endParaRPr lang="fr-FR" b="1" dirty="0"/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2363246" y="4364612"/>
            <a:ext cx="3888509" cy="8815"/>
          </a:xfrm>
          <a:prstGeom prst="straightConnector1">
            <a:avLst/>
          </a:prstGeom>
          <a:ln w="38100">
            <a:solidFill>
              <a:srgbClr val="00B050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6232078" y="4179946"/>
            <a:ext cx="1669496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PrEP</a:t>
            </a:r>
            <a:r>
              <a:rPr lang="fr-FR" b="1" dirty="0" smtClean="0"/>
              <a:t> &amp; condom</a:t>
            </a:r>
            <a:endParaRPr lang="fr-FR" b="1" dirty="0"/>
          </a:p>
        </p:txBody>
      </p:sp>
      <p:cxnSp>
        <p:nvCxnSpPr>
          <p:cNvPr id="24" name="Connecteur droit avec flèche 23"/>
          <p:cNvCxnSpPr>
            <a:stCxn id="19" idx="3"/>
          </p:cNvCxnSpPr>
          <p:nvPr/>
        </p:nvCxnSpPr>
        <p:spPr>
          <a:xfrm>
            <a:off x="7676124" y="3898180"/>
            <a:ext cx="1420132" cy="0"/>
          </a:xfrm>
          <a:prstGeom prst="straightConnector1">
            <a:avLst/>
          </a:prstGeom>
          <a:ln w="38100">
            <a:solidFill>
              <a:srgbClr val="00B050"/>
            </a:solidFill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21" idx="3"/>
          </p:cNvCxnSpPr>
          <p:nvPr/>
        </p:nvCxnSpPr>
        <p:spPr>
          <a:xfrm>
            <a:off x="7901574" y="4364612"/>
            <a:ext cx="1203923" cy="2687"/>
          </a:xfrm>
          <a:prstGeom prst="straightConnector1">
            <a:avLst/>
          </a:prstGeom>
          <a:ln w="38100">
            <a:solidFill>
              <a:srgbClr val="00B050"/>
            </a:solidFill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2358628" y="4840279"/>
            <a:ext cx="3888509" cy="8815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6227460" y="4655613"/>
            <a:ext cx="232672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/>
              <a:t>No </a:t>
            </a:r>
            <a:r>
              <a:rPr lang="fr-FR" b="1" dirty="0" err="1" smtClean="0"/>
              <a:t>PrEP</a:t>
            </a:r>
            <a:r>
              <a:rPr lang="fr-FR" b="1" dirty="0" smtClean="0"/>
              <a:t> &amp; No condom</a:t>
            </a:r>
            <a:endParaRPr lang="fr-FR" b="1" dirty="0"/>
          </a:p>
        </p:txBody>
      </p:sp>
      <p:cxnSp>
        <p:nvCxnSpPr>
          <p:cNvPr id="29" name="Connecteur droit avec flèche 28"/>
          <p:cNvCxnSpPr/>
          <p:nvPr/>
        </p:nvCxnSpPr>
        <p:spPr>
          <a:xfrm>
            <a:off x="8565540" y="4831464"/>
            <a:ext cx="595222" cy="8815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2354010" y="5310711"/>
            <a:ext cx="6747641" cy="5235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9110887" y="5126045"/>
            <a:ext cx="112242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Only</a:t>
            </a:r>
            <a:r>
              <a:rPr lang="fr-FR" b="1" dirty="0" smtClean="0"/>
              <a:t> </a:t>
            </a:r>
            <a:r>
              <a:rPr lang="fr-FR" b="1" dirty="0" err="1" smtClean="0"/>
              <a:t>PrEP</a:t>
            </a:r>
            <a:endParaRPr lang="fr-FR" b="1" dirty="0"/>
          </a:p>
        </p:txBody>
      </p:sp>
      <p:sp>
        <p:nvSpPr>
          <p:cNvPr id="3" name="Accolade fermante 2"/>
          <p:cNvSpPr/>
          <p:nvPr/>
        </p:nvSpPr>
        <p:spPr>
          <a:xfrm>
            <a:off x="10233310" y="4655613"/>
            <a:ext cx="293441" cy="998055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Accolade fermante 26"/>
          <p:cNvSpPr/>
          <p:nvPr/>
        </p:nvSpPr>
        <p:spPr>
          <a:xfrm>
            <a:off x="10241038" y="3551223"/>
            <a:ext cx="293441" cy="998055"/>
          </a:xfrm>
          <a:prstGeom prst="rightBrace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0684792" y="4941379"/>
            <a:ext cx="1185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 smtClean="0">
                <a:solidFill>
                  <a:srgbClr val="FF0000"/>
                </a:solidFill>
              </a:rPr>
              <a:t>Censored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0534479" y="3833363"/>
            <a:ext cx="1678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00B050"/>
                </a:solidFill>
              </a:rPr>
              <a:t>Non-</a:t>
            </a:r>
            <a:r>
              <a:rPr lang="fr-FR" sz="2000" b="1" dirty="0" err="1" smtClean="0">
                <a:solidFill>
                  <a:srgbClr val="00B050"/>
                </a:solidFill>
              </a:rPr>
              <a:t>censored</a:t>
            </a:r>
            <a:endParaRPr lang="fr-FR" sz="2000" b="1" dirty="0">
              <a:solidFill>
                <a:srgbClr val="00B05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1277935" y="2817177"/>
            <a:ext cx="1823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Date of enrolment in OLE</a:t>
            </a:r>
          </a:p>
          <a:p>
            <a:pPr algn="ctr"/>
            <a:r>
              <a:rPr lang="en-US" b="1" dirty="0" smtClean="0"/>
              <a:t>M0</a:t>
            </a:r>
            <a:endParaRPr lang="en-US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8046090" y="2924818"/>
            <a:ext cx="182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E</a:t>
            </a:r>
            <a:r>
              <a:rPr lang="fr-FR" b="1" dirty="0" smtClean="0"/>
              <a:t>nd date of OLE</a:t>
            </a:r>
          </a:p>
          <a:p>
            <a:pPr algn="ctr"/>
            <a:r>
              <a:rPr lang="fr-FR" b="1" dirty="0" smtClean="0"/>
              <a:t>M18</a:t>
            </a:r>
            <a:endParaRPr lang="fr-FR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6035230" y="2711348"/>
            <a:ext cx="1823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Date at which the change occurred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278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8" grpId="0" animBg="1"/>
      <p:bldP spid="32" grpId="0" animBg="1"/>
      <p:bldP spid="3" grpId="0" animBg="1"/>
      <p:bldP spid="27" grpId="0" animBg="1"/>
      <p:bldP spid="4" grpId="0"/>
      <p:bldP spid="31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0767" y="37808"/>
            <a:ext cx="5536906" cy="1143000"/>
          </a:xfrm>
        </p:spPr>
        <p:txBody>
          <a:bodyPr/>
          <a:lstStyle/>
          <a:p>
            <a:r>
              <a:rPr lang="en-US" dirty="0" smtClean="0"/>
              <a:t>Statistical analysis</a:t>
            </a:r>
            <a:endParaRPr lang="en-US" dirty="0"/>
          </a:p>
        </p:txBody>
      </p:sp>
      <p:pic>
        <p:nvPicPr>
          <p:cNvPr id="22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913"/>
            <a:ext cx="2390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0" descr="logo_an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1351" y="6058551"/>
            <a:ext cx="1141413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743700" y="1029282"/>
            <a:ext cx="10691040" cy="4525963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Descriptives &amp; Kaplan-Meier estimation for cumulative </a:t>
            </a:r>
            <a:r>
              <a:rPr lang="fr-FR" sz="2400" b="1" dirty="0" err="1" smtClean="0"/>
              <a:t>probability</a:t>
            </a:r>
            <a:r>
              <a:rPr lang="fr-FR" sz="1800" b="1" dirty="0" smtClean="0"/>
              <a:t> </a:t>
            </a:r>
          </a:p>
          <a:p>
            <a:r>
              <a:rPr lang="fr-FR" sz="2400" b="1" dirty="0" smtClean="0"/>
              <a:t>Model: </a:t>
            </a:r>
            <a:r>
              <a:rPr lang="fr-FR" sz="2000" dirty="0" err="1"/>
              <a:t>Parametric</a:t>
            </a:r>
            <a:r>
              <a:rPr lang="fr-FR" sz="2000" dirty="0"/>
              <a:t> </a:t>
            </a:r>
            <a:r>
              <a:rPr lang="fr-FR" sz="2000" dirty="0" err="1"/>
              <a:t>survival</a:t>
            </a:r>
            <a:r>
              <a:rPr lang="fr-FR" sz="2000" dirty="0"/>
              <a:t> model for </a:t>
            </a:r>
            <a:r>
              <a:rPr lang="fr-FR" sz="2000" dirty="0" err="1"/>
              <a:t>competing-risks</a:t>
            </a:r>
            <a:r>
              <a:rPr lang="fr-FR" sz="2000" dirty="0"/>
              <a:t> (</a:t>
            </a:r>
            <a:r>
              <a:rPr lang="fr-FR" sz="2000" dirty="0" err="1"/>
              <a:t>Weibull</a:t>
            </a:r>
            <a:r>
              <a:rPr lang="fr-FR" sz="2000" dirty="0"/>
              <a:t> distribution)</a:t>
            </a:r>
          </a:p>
          <a:p>
            <a:pPr lvl="2"/>
            <a:r>
              <a:rPr lang="fr-FR" sz="1800" b="1" dirty="0" err="1" smtClean="0">
                <a:solidFill>
                  <a:srgbClr val="FF0000"/>
                </a:solidFill>
              </a:rPr>
              <a:t>Covariates</a:t>
            </a:r>
            <a:r>
              <a:rPr lang="fr-FR" sz="1800" b="1" dirty="0" smtClean="0">
                <a:solidFill>
                  <a:srgbClr val="FF0000"/>
                </a:solidFill>
              </a:rPr>
              <a:t> are not </a:t>
            </a:r>
            <a:r>
              <a:rPr lang="fr-FR" sz="1800" b="1" dirty="0" err="1" smtClean="0">
                <a:solidFill>
                  <a:srgbClr val="FF0000"/>
                </a:solidFill>
              </a:rPr>
              <a:t>subject</a:t>
            </a:r>
            <a:r>
              <a:rPr lang="fr-FR" sz="1800" b="1" dirty="0" smtClean="0">
                <a:solidFill>
                  <a:srgbClr val="FF0000"/>
                </a:solidFill>
              </a:rPr>
              <a:t> to the </a:t>
            </a:r>
            <a:r>
              <a:rPr lang="fr-FR" sz="1800" b="1" dirty="0" err="1" smtClean="0">
                <a:solidFill>
                  <a:srgbClr val="FF0000"/>
                </a:solidFill>
              </a:rPr>
              <a:t>proportional</a:t>
            </a:r>
            <a:r>
              <a:rPr lang="fr-FR" sz="1800" b="1" dirty="0" smtClean="0">
                <a:solidFill>
                  <a:srgbClr val="FF0000"/>
                </a:solidFill>
              </a:rPr>
              <a:t> </a:t>
            </a:r>
            <a:r>
              <a:rPr lang="fr-FR" sz="1800" b="1" dirty="0" err="1" smtClean="0">
                <a:solidFill>
                  <a:srgbClr val="FF0000"/>
                </a:solidFill>
              </a:rPr>
              <a:t>hazards</a:t>
            </a:r>
            <a:r>
              <a:rPr lang="fr-FR" sz="1800" b="1" dirty="0" smtClean="0">
                <a:solidFill>
                  <a:srgbClr val="FF0000"/>
                </a:solidFill>
              </a:rPr>
              <a:t> </a:t>
            </a:r>
            <a:r>
              <a:rPr lang="fr-FR" sz="1800" b="1" dirty="0" err="1" smtClean="0">
                <a:solidFill>
                  <a:srgbClr val="FF0000"/>
                </a:solidFill>
              </a:rPr>
              <a:t>hypothesis</a:t>
            </a:r>
            <a:r>
              <a:rPr lang="fr-FR" sz="18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fr-FR" sz="2400" b="1" dirty="0" err="1" smtClean="0">
                <a:solidFill>
                  <a:schemeClr val="tx1"/>
                </a:solidFill>
              </a:rPr>
              <a:t>Covariates</a:t>
            </a:r>
            <a:r>
              <a:rPr lang="fr-FR" sz="2400" b="1" dirty="0" smtClean="0">
                <a:solidFill>
                  <a:schemeClr val="tx1"/>
                </a:solidFill>
              </a:rPr>
              <a:t>: </a:t>
            </a:r>
            <a:r>
              <a:rPr lang="fr-FR" sz="2000" dirty="0" err="1" smtClean="0">
                <a:solidFill>
                  <a:schemeClr val="tx1"/>
                </a:solidFill>
              </a:rPr>
              <a:t>adjusting</a:t>
            </a:r>
            <a:r>
              <a:rPr lang="fr-FR" sz="2000" dirty="0" smtClean="0">
                <a:solidFill>
                  <a:schemeClr val="tx1"/>
                </a:solidFill>
              </a:rPr>
              <a:t> for </a:t>
            </a:r>
            <a:r>
              <a:rPr lang="fr-FR" sz="2000" dirty="0" err="1" smtClean="0">
                <a:solidFill>
                  <a:schemeClr val="tx1"/>
                </a:solidFill>
              </a:rPr>
              <a:t>age</a:t>
            </a:r>
            <a:r>
              <a:rPr lang="fr-FR" sz="2000" dirty="0" smtClean="0">
                <a:solidFill>
                  <a:schemeClr val="tx1"/>
                </a:solidFill>
              </a:rPr>
              <a:t> and </a:t>
            </a:r>
            <a:r>
              <a:rPr lang="fr-FR" sz="2000" dirty="0" err="1" smtClean="0">
                <a:solidFill>
                  <a:schemeClr val="tx1"/>
                </a:solidFill>
              </a:rPr>
              <a:t>education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</a:rPr>
              <a:t>level</a:t>
            </a:r>
            <a:endParaRPr lang="fr-FR" sz="2000" dirty="0" smtClean="0">
              <a:solidFill>
                <a:schemeClr val="tx1"/>
              </a:solidFill>
            </a:endParaRPr>
          </a:p>
          <a:p>
            <a:pPr lvl="1"/>
            <a:endParaRPr lang="fr-FR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2000" b="1" dirty="0" smtClean="0">
              <a:solidFill>
                <a:schemeClr val="tx1"/>
              </a:solidFill>
            </a:endParaRPr>
          </a:p>
        </p:txBody>
      </p:sp>
      <p:sp>
        <p:nvSpPr>
          <p:cNvPr id="40" name="Rectangle à coins arrondis 39"/>
          <p:cNvSpPr/>
          <p:nvPr/>
        </p:nvSpPr>
        <p:spPr>
          <a:xfrm rot="16200000">
            <a:off x="-903392" y="4093788"/>
            <a:ext cx="2996517" cy="83059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Time-</a:t>
            </a:r>
            <a:r>
              <a:rPr lang="fr-FR" b="1" dirty="0" err="1" smtClean="0">
                <a:solidFill>
                  <a:schemeClr val="tx1"/>
                </a:solidFill>
              </a:rPr>
              <a:t>varying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chemeClr val="tx1"/>
                </a:solidFill>
              </a:rPr>
              <a:t>during</a:t>
            </a:r>
            <a:r>
              <a:rPr lang="fr-FR" b="1" dirty="0" smtClean="0">
                <a:solidFill>
                  <a:schemeClr val="tx1"/>
                </a:solidFill>
              </a:rPr>
              <a:t> OLE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(</a:t>
            </a:r>
            <a:r>
              <a:rPr lang="fr-FR" dirty="0" err="1" smtClean="0">
                <a:solidFill>
                  <a:schemeClr val="tx1"/>
                </a:solidFill>
              </a:rPr>
              <a:t>measured</a:t>
            </a:r>
            <a:r>
              <a:rPr lang="fr-FR" dirty="0" smtClean="0">
                <a:solidFill>
                  <a:schemeClr val="tx1"/>
                </a:solidFill>
              </a:rPr>
              <a:t> at </a:t>
            </a:r>
            <a:r>
              <a:rPr lang="fr-FR" dirty="0" err="1" smtClean="0">
                <a:solidFill>
                  <a:schemeClr val="tx1"/>
                </a:solidFill>
              </a:rPr>
              <a:t>each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visit</a:t>
            </a:r>
            <a:r>
              <a:rPr lang="fr-FR" dirty="0" smtClean="0">
                <a:solidFill>
                  <a:schemeClr val="tx1"/>
                </a:solidFill>
              </a:rPr>
              <a:t>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1014939" y="3010829"/>
            <a:ext cx="6785013" cy="303584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chemeClr val="tx1"/>
                </a:solidFill>
              </a:rPr>
              <a:t>Main </a:t>
            </a:r>
            <a:r>
              <a:rPr lang="fr-FR" b="1" dirty="0" err="1" smtClean="0">
                <a:solidFill>
                  <a:schemeClr val="tx1"/>
                </a:solidFill>
              </a:rPr>
              <a:t>partner</a:t>
            </a:r>
            <a:r>
              <a:rPr lang="fr-FR" b="1" dirty="0" smtClean="0">
                <a:solidFill>
                  <a:schemeClr val="tx1"/>
                </a:solidFill>
              </a:rPr>
              <a:t>: </a:t>
            </a:r>
            <a:r>
              <a:rPr lang="fr-FR" dirty="0" err="1" smtClean="0">
                <a:solidFill>
                  <a:schemeClr val="tx1"/>
                </a:solidFill>
              </a:rPr>
              <a:t>yes</a:t>
            </a:r>
            <a:r>
              <a:rPr lang="fr-FR" dirty="0" smtClean="0">
                <a:solidFill>
                  <a:schemeClr val="tx1"/>
                </a:solidFill>
              </a:rPr>
              <a:t> (=1) vs no (=0)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chemeClr val="tx1"/>
                </a:solidFill>
              </a:rPr>
              <a:t>No. of </a:t>
            </a:r>
            <a:r>
              <a:rPr lang="fr-FR" b="1" dirty="0" err="1" smtClean="0">
                <a:solidFill>
                  <a:schemeClr val="tx1"/>
                </a:solidFill>
              </a:rPr>
              <a:t>sexual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chemeClr val="tx1"/>
                </a:solidFill>
              </a:rPr>
              <a:t>partners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(</a:t>
            </a:r>
            <a:r>
              <a:rPr lang="fr-FR" dirty="0" err="1" smtClean="0">
                <a:solidFill>
                  <a:schemeClr val="tx1"/>
                </a:solidFill>
              </a:rPr>
              <a:t>previous</a:t>
            </a:r>
            <a:r>
              <a:rPr lang="fr-FR" dirty="0" smtClean="0">
                <a:solidFill>
                  <a:schemeClr val="tx1"/>
                </a:solidFill>
              </a:rPr>
              <a:t> 2 </a:t>
            </a:r>
            <a:r>
              <a:rPr lang="fr-FR" dirty="0" err="1" smtClean="0">
                <a:solidFill>
                  <a:schemeClr val="tx1"/>
                </a:solidFill>
              </a:rPr>
              <a:t>months</a:t>
            </a:r>
            <a:r>
              <a:rPr lang="fr-FR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chemeClr val="tx1"/>
                </a:solidFill>
              </a:rPr>
              <a:t>No. of </a:t>
            </a:r>
            <a:r>
              <a:rPr lang="fr-FR" b="1" dirty="0" err="1" smtClean="0">
                <a:solidFill>
                  <a:schemeClr val="tx1"/>
                </a:solidFill>
              </a:rPr>
              <a:t>sexual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chemeClr val="tx1"/>
                </a:solidFill>
              </a:rPr>
              <a:t>encounters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(</a:t>
            </a:r>
            <a:r>
              <a:rPr lang="fr-FR" dirty="0" err="1" smtClean="0">
                <a:solidFill>
                  <a:schemeClr val="tx1"/>
                </a:solidFill>
              </a:rPr>
              <a:t>previous</a:t>
            </a:r>
            <a:r>
              <a:rPr lang="fr-FR" dirty="0" smtClean="0">
                <a:solidFill>
                  <a:schemeClr val="tx1"/>
                </a:solidFill>
              </a:rPr>
              <a:t> 4 </a:t>
            </a:r>
            <a:r>
              <a:rPr lang="fr-FR" dirty="0" err="1" smtClean="0">
                <a:solidFill>
                  <a:schemeClr val="tx1"/>
                </a:solidFill>
              </a:rPr>
              <a:t>weeks</a:t>
            </a:r>
            <a:r>
              <a:rPr lang="fr-FR" dirty="0" smtClean="0">
                <a:solidFill>
                  <a:schemeClr val="tx1"/>
                </a:solidFill>
              </a:rPr>
              <a:t>)</a:t>
            </a:r>
            <a:endParaRPr lang="fr-FR" b="1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b="1" dirty="0" err="1" smtClean="0">
                <a:solidFill>
                  <a:schemeClr val="tx1"/>
                </a:solidFill>
              </a:rPr>
              <a:t>Known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chemeClr val="tx1"/>
                </a:solidFill>
              </a:rPr>
              <a:t>partner’s</a:t>
            </a:r>
            <a:r>
              <a:rPr lang="fr-FR" b="1" dirty="0" smtClean="0">
                <a:solidFill>
                  <a:schemeClr val="tx1"/>
                </a:solidFill>
              </a:rPr>
              <a:t> HIV </a:t>
            </a:r>
            <a:r>
              <a:rPr lang="fr-FR" b="1" dirty="0" err="1" smtClean="0">
                <a:solidFill>
                  <a:schemeClr val="tx1"/>
                </a:solidFill>
              </a:rPr>
              <a:t>status</a:t>
            </a:r>
            <a:r>
              <a:rPr lang="fr-FR" b="1" dirty="0" smtClean="0">
                <a:solidFill>
                  <a:schemeClr val="tx1"/>
                </a:solidFill>
              </a:rPr>
              <a:t> at MRAI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  <a:r>
              <a:rPr lang="fr-FR" dirty="0" err="1">
                <a:solidFill>
                  <a:schemeClr val="tx1"/>
                </a:solidFill>
              </a:rPr>
              <a:t>yes</a:t>
            </a:r>
            <a:r>
              <a:rPr lang="fr-FR" dirty="0">
                <a:solidFill>
                  <a:schemeClr val="tx1"/>
                </a:solidFill>
              </a:rPr>
              <a:t> (=1) vs no (=0)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chemeClr val="tx1"/>
                </a:solidFill>
              </a:rPr>
              <a:t>HIV </a:t>
            </a:r>
            <a:r>
              <a:rPr lang="fr-FR" b="1" dirty="0" err="1" smtClean="0">
                <a:solidFill>
                  <a:schemeClr val="tx1"/>
                </a:solidFill>
              </a:rPr>
              <a:t>risk</a:t>
            </a:r>
            <a:r>
              <a:rPr lang="fr-FR" b="1" dirty="0" smtClean="0">
                <a:solidFill>
                  <a:schemeClr val="tx1"/>
                </a:solidFill>
              </a:rPr>
              <a:t> perception at MRAI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  <a:r>
              <a:rPr lang="fr-FR" dirty="0" err="1" smtClean="0">
                <a:solidFill>
                  <a:schemeClr val="tx1"/>
                </a:solidFill>
              </a:rPr>
              <a:t>scale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from</a:t>
            </a:r>
            <a:r>
              <a:rPr lang="fr-FR" dirty="0" smtClean="0">
                <a:solidFill>
                  <a:schemeClr val="tx1"/>
                </a:solidFill>
              </a:rPr>
              <a:t> 0 to 10</a:t>
            </a:r>
          </a:p>
          <a:p>
            <a:pPr marL="285750" indent="-285750">
              <a:buFontTx/>
              <a:buChar char="-"/>
            </a:pPr>
            <a:r>
              <a:rPr lang="fr-FR" b="1" dirty="0" err="1" smtClean="0">
                <a:solidFill>
                  <a:schemeClr val="tx1"/>
                </a:solidFill>
              </a:rPr>
              <a:t>Chemsex</a:t>
            </a:r>
            <a:r>
              <a:rPr lang="fr-FR" b="1" dirty="0" smtClean="0">
                <a:solidFill>
                  <a:schemeClr val="tx1"/>
                </a:solidFill>
              </a:rPr>
              <a:t> at MRAI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  <a:r>
              <a:rPr lang="fr-FR" dirty="0" err="1">
                <a:solidFill>
                  <a:schemeClr val="tx1"/>
                </a:solidFill>
              </a:rPr>
              <a:t>yes</a:t>
            </a:r>
            <a:r>
              <a:rPr lang="fr-FR" dirty="0">
                <a:solidFill>
                  <a:schemeClr val="tx1"/>
                </a:solidFill>
              </a:rPr>
              <a:t> (=1) vs no (=0</a:t>
            </a:r>
            <a:r>
              <a:rPr lang="fr-FR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chemeClr val="tx1"/>
                </a:solidFill>
              </a:rPr>
              <a:t>Cannabis/</a:t>
            </a:r>
            <a:r>
              <a:rPr lang="fr-FR" b="1" dirty="0" err="1" smtClean="0">
                <a:solidFill>
                  <a:schemeClr val="tx1"/>
                </a:solidFill>
              </a:rPr>
              <a:t>alcohol</a:t>
            </a:r>
            <a:r>
              <a:rPr lang="fr-FR" b="1" dirty="0" smtClean="0">
                <a:solidFill>
                  <a:schemeClr val="tx1"/>
                </a:solidFill>
              </a:rPr>
              <a:t> at MRAI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  <a:r>
              <a:rPr lang="fr-FR" dirty="0" err="1">
                <a:solidFill>
                  <a:schemeClr val="tx1"/>
                </a:solidFill>
              </a:rPr>
              <a:t>yes</a:t>
            </a:r>
            <a:r>
              <a:rPr lang="fr-FR" dirty="0">
                <a:solidFill>
                  <a:schemeClr val="tx1"/>
                </a:solidFill>
              </a:rPr>
              <a:t> (=1) vs no (=0</a:t>
            </a:r>
            <a:r>
              <a:rPr lang="fr-FR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chemeClr val="tx1"/>
                </a:solidFill>
              </a:rPr>
              <a:t>Sensation </a:t>
            </a:r>
            <a:r>
              <a:rPr lang="fr-FR" b="1" dirty="0" err="1" smtClean="0">
                <a:solidFill>
                  <a:schemeClr val="tx1"/>
                </a:solidFill>
              </a:rPr>
              <a:t>seeking</a:t>
            </a:r>
            <a:r>
              <a:rPr lang="fr-FR" b="1" dirty="0" smtClean="0">
                <a:solidFill>
                  <a:schemeClr val="tx1"/>
                </a:solidFill>
              </a:rPr>
              <a:t> at MRAI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  <a:r>
              <a:rPr lang="fr-FR" dirty="0" err="1" smtClean="0">
                <a:solidFill>
                  <a:schemeClr val="tx1"/>
                </a:solidFill>
              </a:rPr>
              <a:t>scale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fr-FR" b="1" dirty="0" err="1" smtClean="0">
                <a:solidFill>
                  <a:schemeClr val="tx1"/>
                </a:solidFill>
              </a:rPr>
              <a:t>Sexual</a:t>
            </a:r>
            <a:r>
              <a:rPr lang="fr-FR" b="1" dirty="0" smtClean="0">
                <a:solidFill>
                  <a:schemeClr val="tx1"/>
                </a:solidFill>
              </a:rPr>
              <a:t> position at MRAI: </a:t>
            </a:r>
            <a:r>
              <a:rPr lang="fr-FR" dirty="0" err="1" smtClean="0">
                <a:solidFill>
                  <a:schemeClr val="tx1"/>
                </a:solidFill>
              </a:rPr>
              <a:t>exclusively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insertive</a:t>
            </a:r>
            <a:r>
              <a:rPr lang="fr-FR" dirty="0" smtClean="0">
                <a:solidFill>
                  <a:schemeClr val="tx1"/>
                </a:solidFill>
              </a:rPr>
              <a:t> (=1) vs </a:t>
            </a:r>
            <a:r>
              <a:rPr lang="fr-FR" dirty="0" err="1" smtClean="0">
                <a:solidFill>
                  <a:schemeClr val="tx1"/>
                </a:solidFill>
              </a:rPr>
              <a:t>others</a:t>
            </a:r>
            <a:r>
              <a:rPr lang="fr-FR" dirty="0" smtClean="0">
                <a:solidFill>
                  <a:schemeClr val="tx1"/>
                </a:solidFill>
              </a:rPr>
              <a:t> (=0)</a:t>
            </a:r>
          </a:p>
          <a:p>
            <a:pPr marL="285750" indent="-285750">
              <a:buFontTx/>
              <a:buChar char="-"/>
            </a:pPr>
            <a:r>
              <a:rPr lang="fr-FR" b="1" dirty="0" smtClean="0">
                <a:solidFill>
                  <a:srgbClr val="FF0000"/>
                </a:solidFill>
              </a:rPr>
              <a:t>At least one STI </a:t>
            </a:r>
            <a:r>
              <a:rPr lang="fr-FR" b="1" dirty="0" err="1" smtClean="0">
                <a:solidFill>
                  <a:srgbClr val="FF0000"/>
                </a:solidFill>
              </a:rPr>
              <a:t>during</a:t>
            </a:r>
            <a:r>
              <a:rPr lang="fr-FR" b="1" dirty="0" smtClean="0">
                <a:solidFill>
                  <a:srgbClr val="FF0000"/>
                </a:solidFill>
              </a:rPr>
              <a:t> OLE</a:t>
            </a:r>
            <a:r>
              <a:rPr lang="fr-FR" dirty="0" smtClean="0">
                <a:solidFill>
                  <a:srgbClr val="FF0000"/>
                </a:solidFill>
              </a:rPr>
              <a:t>: </a:t>
            </a:r>
            <a:r>
              <a:rPr lang="fr-FR" dirty="0" err="1" smtClean="0">
                <a:solidFill>
                  <a:srgbClr val="FF0000"/>
                </a:solidFill>
              </a:rPr>
              <a:t>yes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(=1) vs no (=0)</a:t>
            </a:r>
            <a:endParaRPr lang="fr-FR" b="1" dirty="0" smtClean="0">
              <a:solidFill>
                <a:srgbClr val="FF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7914779" y="2957874"/>
            <a:ext cx="4084095" cy="66877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>
                <a:solidFill>
                  <a:schemeClr val="tx1"/>
                </a:solidFill>
              </a:rPr>
              <a:t>Prevention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chemeClr val="tx1"/>
                </a:solidFill>
              </a:rPr>
              <a:t>behavior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chemeClr val="tx1"/>
                </a:solidFill>
              </a:rPr>
              <a:t>during</a:t>
            </a:r>
            <a:r>
              <a:rPr lang="fr-FR" b="1" dirty="0" smtClean="0">
                <a:solidFill>
                  <a:schemeClr val="tx1"/>
                </a:solidFill>
              </a:rPr>
              <a:t> DBP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7947943" y="3626652"/>
            <a:ext cx="4084095" cy="238069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b="1" dirty="0" err="1" smtClean="0">
                <a:solidFill>
                  <a:schemeClr val="tx1"/>
                </a:solidFill>
              </a:rPr>
              <a:t>PrEP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chemeClr val="tx1"/>
                </a:solidFill>
              </a:rPr>
              <a:t>adherence</a:t>
            </a:r>
            <a:r>
              <a:rPr lang="fr-FR" b="1" dirty="0" smtClean="0">
                <a:solidFill>
                  <a:schemeClr val="tx1"/>
                </a:solidFill>
              </a:rPr>
              <a:t>: </a:t>
            </a:r>
          </a:p>
          <a:p>
            <a:r>
              <a:rPr lang="fr-FR" dirty="0" err="1" smtClean="0">
                <a:solidFill>
                  <a:schemeClr val="tx1"/>
                </a:solidFill>
              </a:rPr>
              <a:t>Systematic</a:t>
            </a:r>
            <a:r>
              <a:rPr lang="fr-FR" dirty="0">
                <a:solidFill>
                  <a:srgbClr val="00B0F0"/>
                </a:solidFill>
              </a:rPr>
              <a:t>*</a:t>
            </a:r>
            <a:r>
              <a:rPr lang="fr-FR" dirty="0" smtClean="0">
                <a:solidFill>
                  <a:schemeClr val="tx1"/>
                </a:solidFill>
              </a:rPr>
              <a:t> (=1) vs non-</a:t>
            </a:r>
            <a:r>
              <a:rPr lang="fr-FR" dirty="0" err="1" smtClean="0">
                <a:solidFill>
                  <a:schemeClr val="tx1"/>
                </a:solidFill>
              </a:rPr>
              <a:t>systematic</a:t>
            </a:r>
            <a:r>
              <a:rPr lang="fr-FR" dirty="0" smtClean="0">
                <a:solidFill>
                  <a:schemeClr val="tx1"/>
                </a:solidFill>
              </a:rPr>
              <a:t> (=0)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rgbClr val="00B0F0"/>
                </a:solidFill>
              </a:rPr>
              <a:t>*</a:t>
            </a:r>
            <a:r>
              <a:rPr lang="en-US" dirty="0">
                <a:solidFill>
                  <a:srgbClr val="00B0F0"/>
                </a:solidFill>
              </a:rPr>
              <a:t>reporting </a:t>
            </a:r>
            <a:r>
              <a:rPr lang="en-US" dirty="0" err="1">
                <a:solidFill>
                  <a:srgbClr val="00B0F0"/>
                </a:solidFill>
              </a:rPr>
              <a:t>PrEP</a:t>
            </a:r>
            <a:r>
              <a:rPr lang="en-US" dirty="0">
                <a:solidFill>
                  <a:srgbClr val="00B0F0"/>
                </a:solidFill>
              </a:rPr>
              <a:t> use at every MRAI during the DBP</a:t>
            </a:r>
            <a:endParaRPr lang="fr-FR" dirty="0">
              <a:solidFill>
                <a:srgbClr val="00B0F0"/>
              </a:solidFill>
            </a:endParaRPr>
          </a:p>
          <a:p>
            <a:endParaRPr lang="fr-FR" b="1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Condom use: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 err="1" smtClean="0">
                <a:solidFill>
                  <a:schemeClr val="tx1"/>
                </a:solidFill>
              </a:rPr>
              <a:t>Low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users</a:t>
            </a:r>
            <a:r>
              <a:rPr lang="fr-FR" dirty="0" smtClean="0">
                <a:solidFill>
                  <a:schemeClr val="tx1"/>
                </a:solidFill>
              </a:rPr>
              <a:t> (=1) vs high </a:t>
            </a:r>
            <a:r>
              <a:rPr lang="fr-FR" dirty="0" err="1" smtClean="0">
                <a:solidFill>
                  <a:schemeClr val="tx1"/>
                </a:solidFill>
              </a:rPr>
              <a:t>users</a:t>
            </a:r>
            <a:r>
              <a:rPr lang="fr-FR" dirty="0" smtClean="0">
                <a:solidFill>
                  <a:schemeClr val="tx1"/>
                </a:solidFill>
              </a:rPr>
              <a:t> (=0)</a:t>
            </a:r>
          </a:p>
        </p:txBody>
      </p:sp>
    </p:spTree>
    <p:extLst>
      <p:ext uri="{BB962C8B-B14F-4D97-AF65-F5344CB8AC3E}">
        <p14:creationId xmlns:p14="http://schemas.microsoft.com/office/powerpoint/2010/main" val="187138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913"/>
            <a:ext cx="2390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44968" y="1271239"/>
            <a:ext cx="11935522" cy="4873083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361 Participants in the OLE phase: </a:t>
            </a:r>
          </a:p>
          <a:p>
            <a:pPr marL="0" indent="0">
              <a:buNone/>
            </a:pPr>
            <a:r>
              <a:rPr lang="en-US" sz="2400" dirty="0" smtClean="0"/>
              <a:t>	median [IQR] follow-up = </a:t>
            </a:r>
            <a:r>
              <a:rPr lang="fr-FR" sz="2400" dirty="0" smtClean="0"/>
              <a:t>18.4 </a:t>
            </a:r>
            <a:r>
              <a:rPr lang="fr-FR" sz="2400" dirty="0" err="1" smtClean="0"/>
              <a:t>months</a:t>
            </a:r>
            <a:r>
              <a:rPr lang="fr-FR" sz="2400" dirty="0" smtClean="0"/>
              <a:t> [17.7 - 19.1]</a:t>
            </a:r>
            <a:endParaRPr lang="fr-FR" sz="2400" dirty="0"/>
          </a:p>
          <a:p>
            <a:pPr marL="0" indent="0">
              <a:buNone/>
            </a:pPr>
            <a:endParaRPr lang="fr-FR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29 new participants in OLE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332 participated in both the double blind and OLE phases, </a:t>
            </a:r>
          </a:p>
          <a:p>
            <a:pPr marL="457200" lvl="1" indent="0">
              <a:buNone/>
            </a:pPr>
            <a:r>
              <a:rPr lang="en-US" sz="2400" dirty="0" smtClean="0"/>
              <a:t>at enrolment in OLE:</a:t>
            </a:r>
          </a:p>
          <a:p>
            <a:pPr marL="457200" lvl="1" indent="0">
              <a:buNone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146 (44%) 	declared using only </a:t>
            </a:r>
            <a:r>
              <a:rPr lang="en-US" sz="2200" dirty="0" err="1" smtClean="0">
                <a:solidFill>
                  <a:schemeClr val="tx1"/>
                </a:solidFill>
              </a:rPr>
              <a:t>PrEP</a:t>
            </a:r>
            <a:r>
              <a:rPr lang="en-US" sz="2200" dirty="0" smtClean="0">
                <a:solidFill>
                  <a:schemeClr val="tx1"/>
                </a:solidFill>
              </a:rPr>
              <a:t> (without condom) at MRAI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 </a:t>
            </a:r>
            <a:r>
              <a:rPr lang="en-US" sz="2200" dirty="0" smtClean="0"/>
              <a:t> 16 (4.8)  	declared using only condom at MRAI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 </a:t>
            </a:r>
            <a:r>
              <a:rPr lang="en-US" sz="2200" dirty="0" smtClean="0"/>
              <a:t> 87 (26.2%)	declared using both </a:t>
            </a:r>
            <a:r>
              <a:rPr lang="en-US" sz="2200" dirty="0" err="1" smtClean="0"/>
              <a:t>PrEP</a:t>
            </a:r>
            <a:r>
              <a:rPr lang="en-US" sz="2200" dirty="0" smtClean="0"/>
              <a:t> and condom at MRAI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 </a:t>
            </a:r>
            <a:r>
              <a:rPr lang="en-US" sz="2200" dirty="0" smtClean="0"/>
              <a:t> 27 (8%)		declared no </a:t>
            </a:r>
            <a:r>
              <a:rPr lang="en-US" sz="2200" dirty="0" err="1" smtClean="0"/>
              <a:t>PrEP</a:t>
            </a:r>
            <a:r>
              <a:rPr lang="en-US" sz="2200" dirty="0" smtClean="0"/>
              <a:t> and no condom at MRAI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 54 (16%)    did not have enough information about </a:t>
            </a:r>
            <a:r>
              <a:rPr lang="en-US" sz="2200" dirty="0" err="1"/>
              <a:t>PrEP</a:t>
            </a:r>
            <a:r>
              <a:rPr lang="en-US" sz="2200" dirty="0"/>
              <a:t> use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3" name="Flèche vers le bas 2"/>
          <p:cNvSpPr/>
          <p:nvPr/>
        </p:nvSpPr>
        <p:spPr>
          <a:xfrm rot="5400000">
            <a:off x="9878124" y="2837987"/>
            <a:ext cx="1583473" cy="2821259"/>
          </a:xfrm>
          <a:prstGeom prst="downArrow">
            <a:avLst/>
          </a:prstGeom>
          <a:noFill/>
          <a:ln w="38100"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Our </a:t>
            </a:r>
            <a:r>
              <a:rPr lang="fr-FR" sz="2800" b="1" dirty="0" err="1" smtClean="0">
                <a:solidFill>
                  <a:schemeClr val="tx1"/>
                </a:solidFill>
              </a:rPr>
              <a:t>study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</a:rPr>
              <a:t>sample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42458" y="128239"/>
            <a:ext cx="98380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E8303B"/>
                </a:solidFill>
                <a:latin typeface="Franklin Gothic Book" panose="020B0503020102020204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Results (1/5): OLE baseline characteristics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2771" y="3995057"/>
            <a:ext cx="8856460" cy="511629"/>
          </a:xfrm>
          <a:prstGeom prst="rect">
            <a:avLst/>
          </a:prstGeom>
          <a:noFill/>
          <a:ln w="38100"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72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913"/>
            <a:ext cx="2390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938634"/>
              </p:ext>
            </p:extLst>
          </p:nvPr>
        </p:nvGraphicFramePr>
        <p:xfrm>
          <a:off x="158595" y="1100713"/>
          <a:ext cx="7420956" cy="4490685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4149245">
                  <a:extLst>
                    <a:ext uri="{9D8B030D-6E8A-4147-A177-3AD203B41FA5}">
                      <a16:colId xmlns:a16="http://schemas.microsoft.com/office/drawing/2014/main" val="1610466360"/>
                    </a:ext>
                  </a:extLst>
                </a:gridCol>
                <a:gridCol w="1059498">
                  <a:extLst>
                    <a:ext uri="{9D8B030D-6E8A-4147-A177-3AD203B41FA5}">
                      <a16:colId xmlns:a16="http://schemas.microsoft.com/office/drawing/2014/main" val="1673441015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val="3633452137"/>
                    </a:ext>
                  </a:extLst>
                </a:gridCol>
                <a:gridCol w="808863">
                  <a:extLst>
                    <a:ext uri="{9D8B030D-6E8A-4147-A177-3AD203B41FA5}">
                      <a16:colId xmlns:a16="http://schemas.microsoft.com/office/drawing/2014/main" val="1426488426"/>
                    </a:ext>
                  </a:extLst>
                </a:gridCol>
              </a:tblGrid>
              <a:tr h="51621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Characteristics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Median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[IQR]/N(%)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Study</a:t>
                      </a:r>
                      <a:r>
                        <a:rPr lang="fr-FR" sz="18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800" b="1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sample</a:t>
                      </a:r>
                      <a:r>
                        <a:rPr lang="fr-FR" sz="18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 </a:t>
                      </a:r>
                      <a:r>
                        <a:rPr lang="fr-FR" sz="1600" b="1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both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DBP &amp; OLE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(N=332)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p-value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912676"/>
                  </a:ext>
                </a:extLst>
              </a:tr>
              <a:tr h="58544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Only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PrEP</a:t>
                      </a:r>
                      <a:endParaRPr lang="fr-FR" sz="1600" b="1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(N=146)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Other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(N=182)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5442038"/>
                  </a:ext>
                </a:extLst>
              </a:tr>
              <a:tr h="241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+mj-lt"/>
                        </a:rPr>
                        <a:t>Age </a:t>
                      </a:r>
                      <a:endParaRPr lang="fr-F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38[31-45]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[30 – 44]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0.10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385166"/>
                  </a:ext>
                </a:extLst>
              </a:tr>
              <a:tr h="57215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Education 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level:          High </a:t>
                      </a:r>
                      <a:r>
                        <a:rPr lang="en-US" sz="1600" dirty="0">
                          <a:effectLst/>
                          <a:latin typeface="+mj-lt"/>
                        </a:rPr>
                        <a:t>school or less (=0)</a:t>
                      </a:r>
                      <a:endParaRPr lang="fr-FR" sz="1600" dirty="0">
                        <a:effectLst/>
                        <a:latin typeface="+mj-lt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&gt;High school (=1)</a:t>
                      </a:r>
                      <a:endParaRPr lang="fr-F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19(63.3</a:t>
                      </a: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127(42.8)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(36.7)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 (57.2)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771563"/>
                  </a:ext>
                </a:extLst>
              </a:tr>
              <a:tr h="59895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Main partner: 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                     </a:t>
                      </a:r>
                      <a:r>
                        <a:rPr lang="en-US" sz="1600" baseline="0" dirty="0" smtClean="0">
                          <a:effectLst/>
                          <a:latin typeface="+mj-lt"/>
                        </a:rPr>
                        <a:t>      N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o (=</a:t>
                      </a:r>
                      <a:r>
                        <a:rPr lang="en-US" sz="1600" dirty="0">
                          <a:effectLst/>
                          <a:latin typeface="+mj-lt"/>
                        </a:rPr>
                        <a:t>0)</a:t>
                      </a:r>
                      <a:endParaRPr lang="fr-FR" sz="1600" dirty="0">
                        <a:effectLst/>
                        <a:latin typeface="+mj-lt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Y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es </a:t>
                      </a:r>
                      <a:r>
                        <a:rPr lang="en-US" sz="1600" dirty="0">
                          <a:effectLst/>
                          <a:latin typeface="+mj-lt"/>
                        </a:rPr>
                        <a:t>(=1)</a:t>
                      </a:r>
                      <a:endParaRPr lang="fr-F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 </a:t>
                      </a: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(44.8)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 (43.7)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 </a:t>
                      </a: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(55.2)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 (56.3)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0.86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161293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sexual </a:t>
                      </a:r>
                      <a:r>
                        <a:rPr lang="en-US" sz="16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partners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(previous </a:t>
                      </a:r>
                      <a:r>
                        <a:rPr lang="en-US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months)</a:t>
                      </a:r>
                      <a:endParaRPr lang="fr-F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[4-15]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[2-13.5]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0.56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3108190"/>
                  </a:ext>
                </a:extLst>
              </a:tr>
              <a:tr h="485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sexual </a:t>
                      </a:r>
                      <a:r>
                        <a:rPr lang="en-US" sz="16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encounters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(previous </a:t>
                      </a:r>
                      <a:r>
                        <a:rPr lang="en-US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weeks)</a:t>
                      </a:r>
                      <a:endParaRPr lang="fr-F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[5-15]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[4-15]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0.68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589747"/>
                  </a:ext>
                </a:extLst>
              </a:tr>
              <a:tr h="53305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Partner’s HIV </a:t>
                      </a:r>
                      <a:r>
                        <a:rPr lang="en-US" sz="16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 at MRAI</a:t>
                      </a:r>
                      <a:r>
                        <a:rPr lang="en-US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Unknown </a:t>
                      </a:r>
                      <a:r>
                        <a:rPr lang="en-US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(=0)</a:t>
                      </a:r>
                      <a:endParaRPr lang="fr-F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Known </a:t>
                      </a:r>
                      <a:r>
                        <a:rPr lang="en-US" sz="16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(=1)</a:t>
                      </a:r>
                      <a:endParaRPr lang="fr-F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 </a:t>
                      </a: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(35.5)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 (52.3)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 </a:t>
                      </a: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(64.5)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 (47.7)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0.002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637250"/>
                  </a:ext>
                </a:extLst>
              </a:tr>
              <a:tr h="4125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HIV risk perception at </a:t>
                      </a:r>
                      <a:r>
                        <a:rPr lang="en-US" sz="16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MRAI</a:t>
                      </a:r>
                      <a:r>
                        <a:rPr lang="en-US" sz="1600" b="1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(0 to 10)</a:t>
                      </a:r>
                      <a:endParaRPr lang="en-US" sz="16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[2-7]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2[1-4]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</a:t>
                      </a: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001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850913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8585200" y="5169541"/>
            <a:ext cx="18796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b="1" dirty="0" err="1" smtClean="0"/>
              <a:t>Perceived</a:t>
            </a:r>
            <a:r>
              <a:rPr lang="fr-FR" sz="1600" b="1" dirty="0" smtClean="0"/>
              <a:t> more </a:t>
            </a:r>
            <a:r>
              <a:rPr lang="fr-FR" sz="1600" b="1" dirty="0" err="1" smtClean="0"/>
              <a:t>risk</a:t>
            </a:r>
            <a:endParaRPr lang="fr-FR" sz="1600" b="1" dirty="0"/>
          </a:p>
        </p:txBody>
      </p:sp>
      <p:sp>
        <p:nvSpPr>
          <p:cNvPr id="15" name="Flèche droite 14"/>
          <p:cNvSpPr/>
          <p:nvPr/>
        </p:nvSpPr>
        <p:spPr>
          <a:xfrm>
            <a:off x="7830059" y="5169541"/>
            <a:ext cx="755141" cy="345440"/>
          </a:xfrm>
          <a:prstGeom prst="rightArrow">
            <a:avLst/>
          </a:prstGeom>
          <a:solidFill>
            <a:srgbClr val="ED1C24"/>
          </a:solidFill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>
            <a:off x="7830059" y="4703651"/>
            <a:ext cx="755141" cy="345440"/>
          </a:xfrm>
          <a:prstGeom prst="rightArrow">
            <a:avLst/>
          </a:prstGeom>
          <a:solidFill>
            <a:srgbClr val="ED1C24"/>
          </a:solidFill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8585200" y="4583983"/>
            <a:ext cx="209296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Know </a:t>
            </a:r>
            <a:r>
              <a:rPr lang="fr-FR" sz="1600" b="1" dirty="0" err="1" smtClean="0"/>
              <a:t>better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partner’s</a:t>
            </a:r>
            <a:r>
              <a:rPr lang="fr-FR" sz="1600" b="1" dirty="0" smtClean="0"/>
              <a:t> HIV </a:t>
            </a:r>
            <a:r>
              <a:rPr lang="fr-FR" sz="1600" b="1" dirty="0" err="1" smtClean="0"/>
              <a:t>status</a:t>
            </a:r>
            <a:endParaRPr lang="fr-FR" sz="1600" b="1" dirty="0"/>
          </a:p>
        </p:txBody>
      </p:sp>
      <p:sp>
        <p:nvSpPr>
          <p:cNvPr id="21" name="Flèche droite 20"/>
          <p:cNvSpPr/>
          <p:nvPr/>
        </p:nvSpPr>
        <p:spPr>
          <a:xfrm>
            <a:off x="7830059" y="2691453"/>
            <a:ext cx="755141" cy="345440"/>
          </a:xfrm>
          <a:prstGeom prst="rightArrow">
            <a:avLst/>
          </a:prstGeom>
          <a:solidFill>
            <a:srgbClr val="ED1C24"/>
          </a:solidFill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8585200" y="2694896"/>
            <a:ext cx="151384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b="1" dirty="0" err="1" smtClean="0"/>
              <a:t>Less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educated</a:t>
            </a:r>
            <a:r>
              <a:rPr lang="fr-FR" sz="1600" b="1" dirty="0" smtClean="0"/>
              <a:t> </a:t>
            </a:r>
            <a:endParaRPr lang="fr-FR" sz="1600" b="1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2242458" y="128239"/>
            <a:ext cx="98380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E8303B"/>
                </a:solidFill>
                <a:latin typeface="Franklin Gothic Book" panose="020B0503020102020204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Results (2/5): OLE baseline characteristics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21629" y="2797628"/>
            <a:ext cx="2438400" cy="257593"/>
          </a:xfrm>
          <a:prstGeom prst="rect">
            <a:avLst/>
          </a:prstGeom>
          <a:noFill/>
          <a:ln w="38100"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4321629" y="4909456"/>
            <a:ext cx="2438400" cy="255637"/>
          </a:xfrm>
          <a:prstGeom prst="rect">
            <a:avLst/>
          </a:prstGeom>
          <a:noFill/>
          <a:ln w="38100"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4321629" y="5246912"/>
            <a:ext cx="2438400" cy="261235"/>
          </a:xfrm>
          <a:prstGeom prst="rect">
            <a:avLst/>
          </a:prstGeom>
          <a:noFill/>
          <a:ln w="38100"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7896741" y="1230644"/>
            <a:ext cx="256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Those</a:t>
            </a:r>
            <a:r>
              <a:rPr lang="fr-FR" b="1" dirty="0" smtClean="0"/>
              <a:t> </a:t>
            </a:r>
            <a:r>
              <a:rPr lang="fr-FR" b="1" dirty="0" err="1" smtClean="0"/>
              <a:t>using</a:t>
            </a:r>
            <a:r>
              <a:rPr lang="fr-FR" b="1" dirty="0" smtClean="0"/>
              <a:t> </a:t>
            </a:r>
            <a:r>
              <a:rPr lang="fr-FR" b="1" dirty="0" err="1" smtClean="0"/>
              <a:t>only</a:t>
            </a:r>
            <a:r>
              <a:rPr lang="fr-FR" b="1" dirty="0" smtClean="0"/>
              <a:t> </a:t>
            </a:r>
            <a:r>
              <a:rPr lang="fr-FR" b="1" dirty="0" err="1" smtClean="0"/>
              <a:t>PrEP</a:t>
            </a:r>
            <a:r>
              <a:rPr lang="fr-FR" b="1" dirty="0" smtClean="0"/>
              <a:t> (</a:t>
            </a:r>
            <a:r>
              <a:rPr lang="fr-FR" b="1" dirty="0" err="1" smtClean="0"/>
              <a:t>without</a:t>
            </a:r>
            <a:r>
              <a:rPr lang="fr-FR" b="1" dirty="0" smtClean="0"/>
              <a:t> condom) at </a:t>
            </a:r>
            <a:r>
              <a:rPr lang="fr-FR" b="1" dirty="0" err="1" smtClean="0"/>
              <a:t>enrolment</a:t>
            </a:r>
            <a:r>
              <a:rPr lang="fr-FR" b="1" dirty="0" smtClean="0"/>
              <a:t> in OLE </a:t>
            </a:r>
            <a:r>
              <a:rPr lang="fr-FR" b="1" dirty="0" err="1" smtClean="0"/>
              <a:t>were</a:t>
            </a:r>
            <a:r>
              <a:rPr lang="fr-FR" b="1" dirty="0" smtClean="0"/>
              <a:t>: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82818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 animBg="1"/>
      <p:bldP spid="17" grpId="0"/>
      <p:bldP spid="21" grpId="0" animBg="1"/>
      <p:bldP spid="23" grpId="0"/>
      <p:bldP spid="12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913"/>
            <a:ext cx="2390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560107"/>
              </p:ext>
            </p:extLst>
          </p:nvPr>
        </p:nvGraphicFramePr>
        <p:xfrm>
          <a:off x="158595" y="1100713"/>
          <a:ext cx="7420956" cy="4506226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4149245">
                  <a:extLst>
                    <a:ext uri="{9D8B030D-6E8A-4147-A177-3AD203B41FA5}">
                      <a16:colId xmlns:a16="http://schemas.microsoft.com/office/drawing/2014/main" val="1610466360"/>
                    </a:ext>
                  </a:extLst>
                </a:gridCol>
                <a:gridCol w="1059498">
                  <a:extLst>
                    <a:ext uri="{9D8B030D-6E8A-4147-A177-3AD203B41FA5}">
                      <a16:colId xmlns:a16="http://schemas.microsoft.com/office/drawing/2014/main" val="1673441015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val="3633452137"/>
                    </a:ext>
                  </a:extLst>
                </a:gridCol>
                <a:gridCol w="808863">
                  <a:extLst>
                    <a:ext uri="{9D8B030D-6E8A-4147-A177-3AD203B41FA5}">
                      <a16:colId xmlns:a16="http://schemas.microsoft.com/office/drawing/2014/main" val="1426488426"/>
                    </a:ext>
                  </a:extLst>
                </a:gridCol>
              </a:tblGrid>
              <a:tr h="51621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Characteristics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Median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[IQR]/N(%)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Study</a:t>
                      </a:r>
                      <a:r>
                        <a:rPr lang="fr-FR" sz="18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800" b="1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sample</a:t>
                      </a:r>
                      <a:r>
                        <a:rPr lang="fr-FR" sz="18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 </a:t>
                      </a:r>
                      <a:r>
                        <a:rPr lang="fr-FR" sz="1600" b="1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both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DBP &amp; OLE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(N=332)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p-value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912676"/>
                  </a:ext>
                </a:extLst>
              </a:tr>
              <a:tr h="58544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Only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fr-FR" sz="1600" b="1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PrEP</a:t>
                      </a:r>
                      <a:endParaRPr lang="fr-FR" sz="1600" b="1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(N=146)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Other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(N=182)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5442038"/>
                  </a:ext>
                </a:extLst>
              </a:tr>
              <a:tr h="24195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Chemsex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at MRAI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No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(=0)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(=1)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 </a:t>
                      </a: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(47.3)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(41.7)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 </a:t>
                      </a: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(52.7)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(58.3)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0.52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385166"/>
                  </a:ext>
                </a:extLst>
              </a:tr>
              <a:tr h="6045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Cannabis/alcohol at MRAI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No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(=0)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(=1)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 </a:t>
                      </a: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(41.6)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(57.4)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 </a:t>
                      </a: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(58.4)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(42.6)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771563"/>
                  </a:ext>
                </a:extLst>
              </a:tr>
              <a:tr h="530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Sensation </a:t>
                      </a:r>
                      <a:r>
                        <a:rPr lang="fr-FR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seeking</a:t>
                      </a:r>
                      <a:r>
                        <a:rPr lang="fr-FR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at MRAI</a:t>
                      </a: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fr-FR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scale</a:t>
                      </a: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[5-11]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[4-12]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161293"/>
                  </a:ext>
                </a:extLst>
              </a:tr>
              <a:tr h="5994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Sexual position at MRAI: 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Others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(=0)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Exclusively </a:t>
                      </a:r>
                      <a:r>
                        <a:rPr lang="en-US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insertive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(=1)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(42.2)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 (57.6)</a:t>
                      </a:r>
                      <a:endParaRPr lang="fr-F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(57.8)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 (42.4)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3108190"/>
                  </a:ext>
                </a:extLst>
              </a:tr>
              <a:tr h="57717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Condom use </a:t>
                      </a:r>
                      <a:r>
                        <a:rPr lang="fr-FR" sz="1600" dirty="0" err="1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during</a:t>
                      </a:r>
                      <a:r>
                        <a:rPr lang="fr-FR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DBP:        </a:t>
                      </a:r>
                      <a:r>
                        <a:rPr lang="fr-FR" sz="1600" baseline="0" dirty="0" err="1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Low-level</a:t>
                      </a:r>
                      <a:r>
                        <a:rPr lang="fr-FR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use (=0)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High-</a:t>
                      </a:r>
                      <a:r>
                        <a:rPr lang="fr-FR" sz="1600" baseline="0" dirty="0" err="1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</a:t>
                      </a:r>
                      <a:r>
                        <a:rPr lang="fr-FR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use (=1)</a:t>
                      </a:r>
                      <a:endParaRPr lang="fr-F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 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(58.1)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 (28.8)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 </a:t>
                      </a: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(41.9)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 (71.2)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&lt;.001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589747"/>
                  </a:ext>
                </a:extLst>
              </a:tr>
              <a:tr h="53305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</a:t>
                      </a:r>
                      <a:r>
                        <a:rPr lang="fr-FR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use </a:t>
                      </a:r>
                      <a:r>
                        <a:rPr lang="fr-FR" sz="1600" baseline="0" dirty="0" err="1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during</a:t>
                      </a:r>
                      <a:r>
                        <a:rPr lang="fr-FR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DBP:            Non-</a:t>
                      </a:r>
                      <a:r>
                        <a:rPr lang="fr-FR" sz="1600" baseline="0" dirty="0" err="1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systematic</a:t>
                      </a:r>
                      <a:r>
                        <a:rPr lang="fr-FR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(=0)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aseline="0" dirty="0" err="1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Systematic</a:t>
                      </a:r>
                      <a:r>
                        <a:rPr lang="fr-FR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(=1)</a:t>
                      </a:r>
                      <a:endParaRPr lang="fr-F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 (23.8)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88(53.9)</a:t>
                      </a:r>
                      <a:endParaRPr lang="fr-F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182 (76.2)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 (46.1)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&lt;.001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637250"/>
                  </a:ext>
                </a:extLst>
              </a:tr>
            </a:tbl>
          </a:graphicData>
        </a:graphic>
      </p:graphicFrame>
      <p:sp>
        <p:nvSpPr>
          <p:cNvPr id="14" name="Flèche droite 13"/>
          <p:cNvSpPr/>
          <p:nvPr/>
        </p:nvSpPr>
        <p:spPr>
          <a:xfrm>
            <a:off x="7738146" y="5149515"/>
            <a:ext cx="755141" cy="345440"/>
          </a:xfrm>
          <a:prstGeom prst="rightArrow">
            <a:avLst/>
          </a:prstGeom>
          <a:solidFill>
            <a:srgbClr val="ED1C24"/>
          </a:solidFill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493287" y="5029847"/>
            <a:ext cx="19710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More </a:t>
            </a:r>
            <a:r>
              <a:rPr lang="fr-FR" sz="1600" b="1" dirty="0" err="1" smtClean="0"/>
              <a:t>systematic</a:t>
            </a:r>
            <a:r>
              <a:rPr lang="fr-FR" sz="1600" b="1" dirty="0" smtClean="0"/>
              <a:t> use of </a:t>
            </a:r>
            <a:r>
              <a:rPr lang="fr-FR" sz="1600" b="1" dirty="0" err="1" smtClean="0"/>
              <a:t>PrEP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during</a:t>
            </a:r>
            <a:r>
              <a:rPr lang="fr-FR" sz="1600" b="1" dirty="0" smtClean="0"/>
              <a:t> DBP</a:t>
            </a:r>
            <a:endParaRPr lang="fr-FR" sz="1600" b="1" dirty="0"/>
          </a:p>
        </p:txBody>
      </p:sp>
      <p:sp>
        <p:nvSpPr>
          <p:cNvPr id="16" name="Flèche droite 15"/>
          <p:cNvSpPr/>
          <p:nvPr/>
        </p:nvSpPr>
        <p:spPr>
          <a:xfrm>
            <a:off x="7738146" y="4022627"/>
            <a:ext cx="755141" cy="345440"/>
          </a:xfrm>
          <a:prstGeom prst="rightArrow">
            <a:avLst/>
          </a:prstGeom>
          <a:solidFill>
            <a:srgbClr val="ED1C24"/>
          </a:solidFill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8493287" y="3954116"/>
            <a:ext cx="17576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b="1" dirty="0" err="1" smtClean="0"/>
              <a:t>Mostly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insertive</a:t>
            </a:r>
            <a:endParaRPr lang="fr-FR" sz="1600" b="1" dirty="0"/>
          </a:p>
        </p:txBody>
      </p:sp>
      <p:sp>
        <p:nvSpPr>
          <p:cNvPr id="18" name="Flèche droite 17"/>
          <p:cNvSpPr/>
          <p:nvPr/>
        </p:nvSpPr>
        <p:spPr>
          <a:xfrm>
            <a:off x="7738146" y="4634733"/>
            <a:ext cx="755141" cy="345440"/>
          </a:xfrm>
          <a:prstGeom prst="rightArrow">
            <a:avLst/>
          </a:prstGeom>
          <a:solidFill>
            <a:srgbClr val="ED1C24"/>
          </a:solidFill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8493287" y="4515065"/>
            <a:ext cx="19710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b="1" dirty="0" err="1" smtClean="0"/>
              <a:t>Lower</a:t>
            </a:r>
            <a:r>
              <a:rPr lang="fr-FR" sz="1600" b="1" dirty="0" smtClean="0"/>
              <a:t> use of condoms </a:t>
            </a:r>
            <a:r>
              <a:rPr lang="fr-FR" sz="1600" b="1" dirty="0" err="1" smtClean="0"/>
              <a:t>during</a:t>
            </a:r>
            <a:r>
              <a:rPr lang="fr-FR" sz="1600" b="1" dirty="0" smtClean="0"/>
              <a:t> DBP</a:t>
            </a:r>
            <a:endParaRPr lang="fr-FR" sz="16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7896741" y="1230644"/>
            <a:ext cx="256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Those</a:t>
            </a:r>
            <a:r>
              <a:rPr lang="fr-FR" b="1" dirty="0" smtClean="0"/>
              <a:t> </a:t>
            </a:r>
            <a:r>
              <a:rPr lang="fr-FR" b="1" dirty="0" err="1" smtClean="0"/>
              <a:t>using</a:t>
            </a:r>
            <a:r>
              <a:rPr lang="fr-FR" b="1" dirty="0" smtClean="0"/>
              <a:t> </a:t>
            </a:r>
            <a:r>
              <a:rPr lang="fr-FR" b="1" dirty="0" err="1" smtClean="0"/>
              <a:t>only</a:t>
            </a:r>
            <a:r>
              <a:rPr lang="fr-FR" b="1" dirty="0" smtClean="0"/>
              <a:t> </a:t>
            </a:r>
            <a:r>
              <a:rPr lang="fr-FR" b="1" dirty="0" err="1" smtClean="0"/>
              <a:t>PrEP</a:t>
            </a:r>
            <a:r>
              <a:rPr lang="fr-FR" b="1" dirty="0" smtClean="0"/>
              <a:t> (</a:t>
            </a:r>
            <a:r>
              <a:rPr lang="fr-FR" b="1" dirty="0" err="1" smtClean="0"/>
              <a:t>without</a:t>
            </a:r>
            <a:r>
              <a:rPr lang="fr-FR" b="1" dirty="0" smtClean="0"/>
              <a:t> condom) at </a:t>
            </a:r>
            <a:r>
              <a:rPr lang="fr-FR" b="1" dirty="0" err="1" smtClean="0"/>
              <a:t>enrolment</a:t>
            </a:r>
            <a:r>
              <a:rPr lang="fr-FR" b="1" dirty="0" smtClean="0"/>
              <a:t> in OLE </a:t>
            </a:r>
            <a:r>
              <a:rPr lang="fr-FR" b="1" dirty="0" err="1" smtClean="0"/>
              <a:t>were</a:t>
            </a:r>
            <a:r>
              <a:rPr lang="fr-FR" b="1" dirty="0" smtClean="0"/>
              <a:t>: </a:t>
            </a:r>
            <a:endParaRPr lang="fr-FR" b="1" dirty="0"/>
          </a:p>
        </p:txBody>
      </p:sp>
      <p:sp>
        <p:nvSpPr>
          <p:cNvPr id="21" name="Flèche droite 20"/>
          <p:cNvSpPr/>
          <p:nvPr/>
        </p:nvSpPr>
        <p:spPr>
          <a:xfrm>
            <a:off x="7738146" y="2905853"/>
            <a:ext cx="755141" cy="345440"/>
          </a:xfrm>
          <a:prstGeom prst="rightArrow">
            <a:avLst/>
          </a:prstGeom>
          <a:solidFill>
            <a:srgbClr val="ED1C24"/>
          </a:solidFill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8493287" y="2766834"/>
            <a:ext cx="209296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More use of psychoactive </a:t>
            </a:r>
            <a:r>
              <a:rPr lang="fr-FR" sz="1600" b="1" dirty="0" err="1" smtClean="0"/>
              <a:t>products</a:t>
            </a:r>
            <a:endParaRPr lang="fr-FR" sz="1600" b="1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2242458" y="128239"/>
            <a:ext cx="98380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E8303B"/>
                </a:solidFill>
                <a:latin typeface="Franklin Gothic Book" panose="020B0503020102020204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Results (2/5): OLE baseline characteristics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10743" y="3056801"/>
            <a:ext cx="2449286" cy="273036"/>
          </a:xfrm>
          <a:prstGeom prst="rect">
            <a:avLst/>
          </a:prstGeom>
          <a:noFill/>
          <a:ln w="38100"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4310743" y="4177924"/>
            <a:ext cx="2449286" cy="273036"/>
          </a:xfrm>
          <a:prstGeom prst="rect">
            <a:avLst/>
          </a:prstGeom>
          <a:noFill/>
          <a:ln w="38100"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4310743" y="4509101"/>
            <a:ext cx="2449286" cy="273036"/>
          </a:xfrm>
          <a:prstGeom prst="rect">
            <a:avLst/>
          </a:prstGeom>
          <a:noFill/>
          <a:ln w="38100"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4323175" y="5322234"/>
            <a:ext cx="2449286" cy="273036"/>
          </a:xfrm>
          <a:prstGeom prst="rect">
            <a:avLst/>
          </a:prstGeom>
          <a:noFill/>
          <a:ln w="38100"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37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 animBg="1"/>
      <p:bldP spid="17" grpId="0"/>
      <p:bldP spid="18" grpId="0" animBg="1"/>
      <p:bldP spid="19" grpId="0"/>
      <p:bldP spid="21" grpId="0" animBg="1"/>
      <p:bldP spid="23" grpId="0"/>
      <p:bldP spid="4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17149</TotalTime>
  <Words>3008</Words>
  <Application>Microsoft Office PowerPoint</Application>
  <PresentationFormat>Grand écran</PresentationFormat>
  <Paragraphs>795</Paragraphs>
  <Slides>15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Calibri</vt:lpstr>
      <vt:lpstr>Franklin Gothic Book</vt:lpstr>
      <vt:lpstr>Raleway</vt:lpstr>
      <vt:lpstr>Times New Roman</vt:lpstr>
      <vt:lpstr>Wingdings</vt:lpstr>
      <vt:lpstr>AIDS 2016_Template</vt:lpstr>
      <vt:lpstr>A competing risks model for the use of condom in the open-label extension of the ANRS Ipergay study</vt:lpstr>
      <vt:lpstr>Présentation PowerPoint</vt:lpstr>
      <vt:lpstr>Présentation PowerPoint</vt:lpstr>
      <vt:lpstr>Methods (1/2)</vt:lpstr>
      <vt:lpstr>Methods (2/2)</vt:lpstr>
      <vt:lpstr>Statistical analysis</vt:lpstr>
      <vt:lpstr>Présentation PowerPoint</vt:lpstr>
      <vt:lpstr>Présentation PowerPoint</vt:lpstr>
      <vt:lpstr>Présentation PowerPoint</vt:lpstr>
      <vt:lpstr>Results (3/5): duration average until  condom resumption</vt:lpstr>
      <vt:lpstr>Results (4/5): K-M cumulated probability</vt:lpstr>
      <vt:lpstr>Results (5/5): competing-risks</vt:lpstr>
      <vt:lpstr>Conclusions</vt:lpstr>
      <vt:lpstr>Aknowledgements</vt:lpstr>
      <vt:lpstr>Aknowledgements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luis</cp:lastModifiedBy>
  <cp:revision>564</cp:revision>
  <cp:lastPrinted>2017-01-16T15:31:13Z</cp:lastPrinted>
  <dcterms:created xsi:type="dcterms:W3CDTF">2017-01-13T09:09:35Z</dcterms:created>
  <dcterms:modified xsi:type="dcterms:W3CDTF">2019-07-01T16:56:00Z</dcterms:modified>
</cp:coreProperties>
</file>